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67" r:id="rId2"/>
  </p:sldMasterIdLst>
  <p:notesMasterIdLst>
    <p:notesMasterId r:id="rId28"/>
  </p:notesMasterIdLst>
  <p:sldIdLst>
    <p:sldId id="256" r:id="rId3"/>
    <p:sldId id="288" r:id="rId4"/>
    <p:sldId id="258" r:id="rId5"/>
    <p:sldId id="259" r:id="rId6"/>
    <p:sldId id="260" r:id="rId7"/>
    <p:sldId id="280" r:id="rId8"/>
    <p:sldId id="261" r:id="rId9"/>
    <p:sldId id="263" r:id="rId10"/>
    <p:sldId id="264" r:id="rId11"/>
    <p:sldId id="266" r:id="rId12"/>
    <p:sldId id="289" r:id="rId13"/>
    <p:sldId id="282" r:id="rId14"/>
    <p:sldId id="293" r:id="rId15"/>
    <p:sldId id="267" r:id="rId16"/>
    <p:sldId id="291" r:id="rId17"/>
    <p:sldId id="290" r:id="rId18"/>
    <p:sldId id="271" r:id="rId19"/>
    <p:sldId id="273" r:id="rId20"/>
    <p:sldId id="292" r:id="rId21"/>
    <p:sldId id="269" r:id="rId22"/>
    <p:sldId id="279" r:id="rId23"/>
    <p:sldId id="262" r:id="rId24"/>
    <p:sldId id="278" r:id="rId25"/>
    <p:sldId id="265" r:id="rId26"/>
    <p:sldId id="281" r:id="rId27"/>
  </p:sldIdLst>
  <p:sldSz cx="12192000" cy="6858000"/>
  <p:notesSz cx="6858000" cy="9144000"/>
  <p:embeddedFontLst>
    <p:embeddedFont>
      <p:font typeface="Libre Baskerville" panose="020B0604020202020204" charset="0"/>
      <p:regular r:id="rId29"/>
      <p:bold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  <p:embeddedFont>
      <p:font typeface="Lato Black" panose="020B0604020202020204" charset="0"/>
      <p:bold r:id="rId44"/>
      <p:boldItalic r:id="rId45"/>
    </p:embeddedFont>
    <p:embeddedFont>
      <p:font typeface="Arimo" panose="020B0604020202020204" charset="0"/>
      <p:regular r:id="rId46"/>
      <p:bold r:id="rId47"/>
      <p:italic r:id="rId48"/>
      <p:boldItalic r:id="rId49"/>
    </p:embeddedFont>
    <p:embeddedFont>
      <p:font typeface="微軟正黑體" panose="020B0604030504040204" pitchFamily="34" charset="-120"/>
      <p:regular r:id="rId50"/>
      <p:bold r:id="rId51"/>
    </p:embeddedFont>
    <p:embeddedFont>
      <p:font typeface="微軟正黑體" panose="020B0604030504040204" pitchFamily="34" charset="-120"/>
      <p:regular r:id="rId50"/>
      <p:bold r:id="rId51"/>
    </p:embeddedFont>
    <p:embeddedFont>
      <p:font typeface="Lato" panose="020B0604020202020204" charset="0"/>
      <p:regular r:id="rId52"/>
      <p:bold r:id="rId53"/>
      <p:italic r:id="rId54"/>
      <p:boldItalic r:id="rId55"/>
    </p:embeddedFont>
    <p:embeddedFont>
      <p:font typeface="Lato Light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g9wFeEQraprKZyS8vcu23/nxkS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3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A5F9A7-585E-473E-B123-C1A02E603935}">
  <a:tblStyle styleId="{AAA5F9A7-585E-473E-B123-C1A02E603935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Trebuchet MS"/>
          <a:ea typeface="Trebuchet MS"/>
          <a:cs typeface="Trebuchet MS"/>
        </a:font>
        <a:schemeClr val="dk1"/>
      </a:tcTxStyle>
      <a:tcStyle>
        <a:tcBdr/>
      </a:tcStyle>
    </a:seCell>
    <a:swCell>
      <a:tcTxStyle b="on" i="off">
        <a:font>
          <a:latin typeface="Trebuchet MS"/>
          <a:ea typeface="Trebuchet MS"/>
          <a:cs typeface="Trebuchet MS"/>
        </a:font>
        <a:schemeClr val="dk1"/>
      </a:tcTxStyle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AD9DB1-72A9-4FB7-BCAF-C6E853781962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F7E7"/>
          </a:solidFill>
        </a:fill>
      </a:tcStyle>
    </a:wholeTbl>
    <a:band1H>
      <a:tcTxStyle/>
      <a:tcStyle>
        <a:tcBdr/>
        <a:fill>
          <a:solidFill>
            <a:srgbClr val="E2EF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2EF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8CBA49-3DF1-4100-A1C5-2D35D259A128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662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39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6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8973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5476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366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大學生常用的軟體</a:t>
            </a:r>
            <a:r>
              <a:rPr lang="en-US" altLang="zh-TW" dirty="0" smtClean="0"/>
              <a:t>PTT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Dcard</a:t>
            </a:r>
            <a:r>
              <a:rPr lang="zh-TW" altLang="en-US" dirty="0" smtClean="0"/>
              <a:t>都是以匿名討論問題為主，無法交友和報名活動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467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 smtClean="0"/>
              <a:t>問卷可以更加精確，因之前都是傳給親朋好友，之後或許可以展到校外。</a:t>
            </a:r>
            <a:endParaRPr lang="en-US" altLang="zh-TW" dirty="0" smtClean="0"/>
          </a:p>
          <a:p>
            <a:pPr marL="158750" indent="0">
              <a:buNone/>
            </a:pPr>
            <a:endParaRPr lang="en-US" altLang="zh-TW" dirty="0" smtClean="0"/>
          </a:p>
          <a:p>
            <a:pPr marL="158750" indent="0">
              <a:buNone/>
            </a:pPr>
            <a:r>
              <a:rPr lang="zh-TW" altLang="en-US" dirty="0" smtClean="0"/>
              <a:t>可以設計題目，比對該用戶多次填寫資料的一致性，了解該用戶填寫問卷的可信賴度，這將是一個非常寶貴的資源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可以觀察學生壓力狀況，有沒有比歷年高，有的話學校可以多加注意發生甚麼事。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也可以判斷學生學習、社交、壓力等狀況，如果學校改政策，學生的的學習能力有沒有變得更好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在問卷還沒發出去之前，或許就可以使用每位用戶的個性、想法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由先前問卷得知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，來做問卷預測，或許在還沒發出問卷時，就可以先預測結果</a:t>
            </a:r>
            <a:endParaRPr lang="en-US" altLang="zh-TW" dirty="0" smtClean="0"/>
          </a:p>
          <a:p>
            <a:pPr marL="158750" indent="0">
              <a:buNone/>
            </a:pPr>
            <a:r>
              <a:rPr lang="en-US" altLang="zh-TW" dirty="0" smtClean="0"/>
              <a:t>PS:</a:t>
            </a:r>
            <a:r>
              <a:rPr lang="zh-TW" altLang="en-US" dirty="0" smtClean="0"/>
              <a:t>和蝦皮、</a:t>
            </a:r>
            <a:r>
              <a:rPr lang="en-US" altLang="zh-TW" dirty="0" smtClean="0"/>
              <a:t>Amazon</a:t>
            </a:r>
            <a:r>
              <a:rPr lang="zh-TW" altLang="en-US" dirty="0" smtClean="0"/>
              <a:t>一樣，收集顧客先前在網站上所留下的紀錄，推薦商品</a:t>
            </a:r>
            <a:endParaRPr lang="en-US" altLang="zh-TW" dirty="0" smtClean="0"/>
          </a:p>
          <a:p>
            <a:pPr marL="15875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10856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6e9c3596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106e9c359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434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c7232a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spring boot 因為已有豐富</a:t>
            </a:r>
            <a:r>
              <a:rPr lang="zh-TW" dirty="0" smtClean="0"/>
              <a:t>的</a:t>
            </a:r>
            <a:r>
              <a:rPr lang="zh-TW" altLang="en-US" dirty="0" smtClean="0"/>
              <a:t>套件</a:t>
            </a:r>
            <a:r>
              <a:rPr lang="zh-TW" dirty="0" smtClean="0"/>
              <a:t>，</a:t>
            </a:r>
            <a:r>
              <a:rPr lang="zh-TW" altLang="en-US" dirty="0" smtClean="0"/>
              <a:t>適合我們快速開發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 smtClean="0"/>
              <a:t>m</a:t>
            </a:r>
            <a:r>
              <a:rPr lang="zh-TW" dirty="0"/>
              <a:t>ariaDB前身是mySQL，選擇的原因是系統資源比較多、必修學過、而且免費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JAVA行之有年，使用者非常多，業界也很常使用，JAVA是必修，全組員的共同語言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當server</a:t>
            </a:r>
            <a:endParaRPr sz="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資安放面，有待加強，如果等我們時間充裕的話，才會下去研究</a:t>
            </a:r>
            <a:endParaRPr dirty="0"/>
          </a:p>
        </p:txBody>
      </p:sp>
      <p:sp>
        <p:nvSpPr>
          <p:cNvPr id="425" name="Google Shape;425;g104c7232a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9062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5b9ee5f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gf5b9ee5f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475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c7232a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104c7232a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0973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c7232a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104c7232a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9276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5b9ee5f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附件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架構圖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https://docs.google.com/document/d/1WnY998e3K9xxWe7uvdAdQ81VlcHt_amy/edit</a:t>
            </a:r>
            <a:endParaRPr dirty="0"/>
          </a:p>
        </p:txBody>
      </p:sp>
      <p:sp>
        <p:nvSpPr>
          <p:cNvPr id="431" name="Google Shape;431;gf5b9ee5f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9693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台大社團數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view-source:https://my.ntu.edu.tw/activities</a:t>
            </a:r>
            <a:r>
              <a:rPr lang="zh-TW" dirty="0" smtClean="0"/>
              <a:t>/clubInfoQuery.aspx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師大社團數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http://activity.sa.ntnu.edu.tw/ezfiles/2/1002/img/99/563828058.pdf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台科社團數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https://www.unews.com.tw/School/Info/20</a:t>
            </a:r>
            <a:endParaRPr dirty="0"/>
          </a:p>
        </p:txBody>
      </p:sp>
      <p:sp>
        <p:nvSpPr>
          <p:cNvPr id="271" name="Google Shape;2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89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6f06a6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因為地點的侷限，學生在交友方面還有更大的發展空間，想請問一下底下同學，擁有其他兩校朋友的比例高嗎，是不是大部分朋友都是本校和本系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 smtClean="0"/>
              <a:t>痛</a:t>
            </a:r>
            <a:r>
              <a:rPr lang="zh-TW" dirty="0"/>
              <a:t>點一:三校之間學生交流不足，別說是三校了，就算只看台科，想參加活動，卻找不到活喜歡的活動可以參加，原因是因為活動資訊太不透明，常常只在個人社群，或各個系上的群組公布，所以你想要認識外系的其他同學，管道真的受限許多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:學校學生常常想要做問卷調查，但通常的管道只能在line和fb上去發布，填問卷的目標族群都很分散，而且樣本數不夠，想要精準，但成本又太高，所以我們決定做一個問卷平台，他也有資料庫的功能，只要之前有人發布過的問卷(他同意其他人可以查閱)，就可以在上面搜尋到，並且可以引用他來做論文。</a:t>
            </a:r>
            <a:endParaRPr dirty="0"/>
          </a:p>
        </p:txBody>
      </p:sp>
      <p:sp>
        <p:nvSpPr>
          <p:cNvPr id="159" name="Google Shape;159;g1096f06a6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0636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bf9efed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台大人數</a:t>
            </a:r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 smtClean="0"/>
              <a:t>https://zh.wikipedia.org/wiki/%E5%9C%8B%E7%AB%8B%E8%87%BA%E7%81%A3%E5%A4%A7%E5%AD%B8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台科大人數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https://zh.wikipedia.org/wiki/%E5%9C%8B%E7%AB%8B%E8%87%BA%E7%81%A3%E7%A7%91%E6%8A%80%E5%A4%A7%E5%AD%B8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台師大人數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/>
              <a:t>https://zh.wikipedia.org/wiki/%E5%9C%8B%E7%AB%8B%E8%87%BA%E7%81%A3%E5%B8%AB%E7%AF%84%E5%A4%A7%E5%AD%B8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9" name="Google Shape;359;gcfbf9efed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8695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4292ACA-EECB-EF47-A670-D648584B68A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655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6f06a6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 smtClean="0"/>
              <a:t>並且我們也發現，因為生活圈狹窄所帶來的不便，研究生通常要做市調，基本上都是發問卷在朋友圈，所以數據和樣本都會不足。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 smtClean="0"/>
              <a:t>痛</a:t>
            </a:r>
            <a:r>
              <a:rPr lang="zh-TW" dirty="0"/>
              <a:t>點一:三校之間學生交流不足，別說是三校了，就算只看台科，想參加活動，卻找不到活喜歡的活動可以參加，原因是因為活動資訊太不透明，常常只在個人社群，或各個系上的群組公布，所以你想要認識外系的其他同學，管道真的受限許多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:學校學生常常想要做問卷調查，但通常的管道只能在line和fb上去發布，填問卷的目標族群都很分散，而且樣本數不夠，想要精準，但成本又太高，所以我們決定做一個問卷平台，他也有資料庫的功能，只要之前有人發布過的問卷(他同意其他人可以查閱)，就可以在上面搜尋到，並且可以引用他來做論文。</a:t>
            </a:r>
            <a:endParaRPr dirty="0"/>
          </a:p>
        </p:txBody>
      </p:sp>
      <p:sp>
        <p:nvSpPr>
          <p:cNvPr id="159" name="Google Shape;159;g1096f06a6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92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605f76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5" name="Google Shape;165;g104605f76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3033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c7232a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1" name="Google Shape;171;g104c7232a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0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c7232a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痛點一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1.提供社團學校(</a:t>
            </a:r>
            <a:r>
              <a:rPr lang="zh-TW" dirty="0">
                <a:solidFill>
                  <a:schemeClr val="dk1"/>
                </a:solidFill>
              </a:rPr>
              <a:t>類似法人</a:t>
            </a:r>
            <a:r>
              <a:rPr lang="zh-TW" dirty="0"/>
              <a:t>)的社長權限，讓他們可以舉辦活動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2.提供給個人，也就是每個人都可以舉辦活動，內容不限，可以是糾團打遊戲、糾團訂團購、一起參加野餐、爬山....等活動，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如果使用的人數夠多的話(很多小眾市場的活動也會有人參加)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此平台未來可以延伸，例如:根據學生課程空檔發放活動消息，和外部非學校合作(請專家演講，走向社區化，以城市整體的互動度)，甚至在竹科、辦公區…等應用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1" name="Google Shape;171;g104c7232a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965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11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4c7232a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因為通常問卷需要訪問目標族群，但如果在FB或line上發，看到問卷且適合和條件的人，少之又少，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如果要精準調查，那花費更是驚人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79" name="Google Shape;279;g104c7232a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053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問卷資量庫，可以觀察歷年問卷問題的趨勢</a:t>
            </a:r>
            <a:endParaRPr dirty="0"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38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1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" name="Google Shape;109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0" name="Google Shape;110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" name="Google Shape;124;p3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5" name="Google Shape;125;p3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標題投影片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1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</p:grpSp>
      <p:sp>
        <p:nvSpPr>
          <p:cNvPr id="34" name="Google Shape;34;p2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1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標題及物件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01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506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 sz="24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449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章節標題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21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兩項物件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075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比對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405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只有標題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64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71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含標題的內容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36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含標題的圖片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670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9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  <p:sp>
        <p:nvSpPr>
          <p:cNvPr id="109" name="Google Shape;109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“</a:t>
            </a:r>
            <a:endParaRPr>
              <a:ea typeface="+mn-ea"/>
            </a:endParaRPr>
          </a:p>
        </p:txBody>
      </p:sp>
      <p:sp>
        <p:nvSpPr>
          <p:cNvPr id="110" name="Google Shape;110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”</a:t>
            </a:r>
            <a:endParaRPr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9827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0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  <p:sp>
        <p:nvSpPr>
          <p:cNvPr id="124" name="Google Shape;124;p3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“</a:t>
            </a:r>
            <a:endParaRPr>
              <a:ea typeface="+mn-ea"/>
            </a:endParaRPr>
          </a:p>
        </p:txBody>
      </p:sp>
      <p:sp>
        <p:nvSpPr>
          <p:cNvPr id="125" name="Google Shape;125;p3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”</a:t>
            </a:r>
            <a:endParaRPr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225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81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標題及直排文字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160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直排標題及文字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8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 sz="24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</p:grpSp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figma.com/proto/Y25ky3ArbF8RgR9I2c6tpb/UI_figma_10_6?page-id=0:1&amp;node-id=11:266&amp;viewport=241,48,0.06&amp;scaling=scale-down&amp;starting-point-node-id=2:17&amp;show-proto-sidebar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drive.google.com/drive/folders/1CYw1JxCUBcvHj2SXRhzuTJiUYe0nQI-G" TargetMode="External"/><Relationship Id="rId7" Type="http://schemas.openxmlformats.org/officeDocument/2006/relationships/hyperlink" Target="https://docs.google.com/spreadsheets/d/196DYymU1xBZyGSGr8yD07W-VPmcD7NUU/edit#gid=76298230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Hl9T273Iihg7xn9IXufbiDBdLbYXczXg" TargetMode="External"/><Relationship Id="rId5" Type="http://schemas.openxmlformats.org/officeDocument/2006/relationships/hyperlink" Target="https://docs.google.com/document/d/1WnY998e3K9xxWe7uvdAdQ81VlcHt_amy/edit" TargetMode="External"/><Relationship Id="rId4" Type="http://schemas.openxmlformats.org/officeDocument/2006/relationships/hyperlink" Target="https://www.figma.com/proto/Y25ky3ArbF8RgR9I2c6tpb/UI_figma_10_6?page-id=0:1&amp;node-id=11:266&amp;viewport=241,48,0.06&amp;scaling=scale-down&amp;starting-point-node-id=2:17&amp;show-proto-sidebar=1" TargetMode="External"/><Relationship Id="rId9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</a:pPr>
            <a:r>
              <a:rPr lang="zh-TW" sz="4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台灣大學</a:t>
            </a:r>
            <a:r>
              <a:rPr lang="zh-TW" sz="40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系統-活動</a:t>
            </a:r>
            <a:r>
              <a:rPr lang="zh-TW" sz="4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平台</a:t>
            </a:r>
            <a:endParaRPr sz="40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0" name="Google Shape;150;p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指導教授：羅乃維教授</a:t>
            </a: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0" indent="0" algn="ctr">
              <a:spcBef>
                <a:spcPts val="580"/>
              </a:spcBef>
              <a:buSzPts val="2210"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組員：陳昱嘉</a:t>
            </a:r>
            <a:r>
              <a:rPr 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zh-TW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侯慶隆</a:t>
            </a:r>
            <a:r>
              <a:rPr lang="zh-TW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蔡博彥、</a:t>
            </a: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呂嘉皓</a:t>
            </a: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1" y="3209026"/>
            <a:ext cx="1494859" cy="2993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4508" y="6043484"/>
            <a:ext cx="1673441" cy="3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0217" y="5452000"/>
            <a:ext cx="1673441" cy="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8"/>
          <p:cNvSpPr/>
          <p:nvPr/>
        </p:nvSpPr>
        <p:spPr>
          <a:xfrm>
            <a:off x="1316832" y="673125"/>
            <a:ext cx="24622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i="0" u="none" strike="noStrike" cap="none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專案目標</a:t>
            </a:r>
            <a:endParaRPr sz="4800" b="1" i="0" u="none" strike="noStrike" cap="none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5447636" y="1358856"/>
            <a:ext cx="1387885" cy="3785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5050367" y="1706033"/>
            <a:ext cx="7164917" cy="1117600"/>
          </a:xfrm>
          <a:custGeom>
            <a:avLst/>
            <a:gdLst/>
            <a:ahLst/>
            <a:cxnLst/>
            <a:rect l="l" t="t" r="r" b="b"/>
            <a:pathLst>
              <a:path w="3350" h="522" extrusionOk="0">
                <a:moveTo>
                  <a:pt x="0" y="0"/>
                </a:move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3350" y="522"/>
                  <a:pt x="3350" y="522"/>
                  <a:pt x="3350" y="522"/>
                </a:cubicBezTo>
                <a:cubicBezTo>
                  <a:pt x="3350" y="0"/>
                  <a:pt x="3350" y="0"/>
                  <a:pt x="3350" y="0"/>
                </a:cubicBezTo>
                <a:lnTo>
                  <a:pt x="0" y="0"/>
                </a:lnTo>
                <a:close/>
                <a:moveTo>
                  <a:pt x="619" y="323"/>
                </a:move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lose/>
              </a:path>
            </a:pathLst>
          </a:custGeom>
          <a:gradFill>
            <a:gsLst>
              <a:gs pos="0">
                <a:srgbClr val="6D91A0"/>
              </a:gs>
              <a:gs pos="42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6288617" y="2823633"/>
            <a:ext cx="5926667" cy="1117600"/>
          </a:xfrm>
          <a:custGeom>
            <a:avLst/>
            <a:gdLst/>
            <a:ahLst/>
            <a:cxnLst/>
            <a:rect l="l" t="t" r="r" b="b"/>
            <a:pathLst>
              <a:path w="2771" h="523" extrusionOk="0">
                <a:moveTo>
                  <a:pt x="296" y="32"/>
                </a:moveTo>
                <a:cubicBezTo>
                  <a:pt x="291" y="40"/>
                  <a:pt x="290" y="59"/>
                  <a:pt x="276" y="56"/>
                </a:cubicBezTo>
                <a:cubicBezTo>
                  <a:pt x="263" y="54"/>
                  <a:pt x="260" y="45"/>
                  <a:pt x="235" y="38"/>
                </a:cubicBezTo>
                <a:cubicBezTo>
                  <a:pt x="214" y="32"/>
                  <a:pt x="200" y="25"/>
                  <a:pt x="18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28"/>
                  <a:pt x="20" y="59"/>
                  <a:pt x="41" y="103"/>
                </a:cubicBezTo>
                <a:cubicBezTo>
                  <a:pt x="81" y="185"/>
                  <a:pt x="168" y="241"/>
                  <a:pt x="189" y="386"/>
                </a:cubicBezTo>
                <a:cubicBezTo>
                  <a:pt x="196" y="435"/>
                  <a:pt x="205" y="480"/>
                  <a:pt x="215" y="523"/>
                </a:cubicBezTo>
                <a:cubicBezTo>
                  <a:pt x="2771" y="523"/>
                  <a:pt x="2771" y="523"/>
                  <a:pt x="2771" y="523"/>
                </a:cubicBezTo>
                <a:cubicBezTo>
                  <a:pt x="2771" y="0"/>
                  <a:pt x="2771" y="0"/>
                  <a:pt x="2771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318" y="6"/>
                  <a:pt x="317" y="11"/>
                  <a:pt x="314" y="17"/>
                </a:cubicBezTo>
                <a:cubicBezTo>
                  <a:pt x="308" y="31"/>
                  <a:pt x="302" y="23"/>
                  <a:pt x="296" y="32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6747934" y="3941234"/>
            <a:ext cx="5467351" cy="1119717"/>
          </a:xfrm>
          <a:custGeom>
            <a:avLst/>
            <a:gdLst/>
            <a:ahLst/>
            <a:cxnLst/>
            <a:rect l="l" t="t" r="r" b="b"/>
            <a:pathLst>
              <a:path w="2556" h="523" extrusionOk="0">
                <a:moveTo>
                  <a:pt x="203" y="444"/>
                </a:moveTo>
                <a:cubicBezTo>
                  <a:pt x="237" y="458"/>
                  <a:pt x="295" y="483"/>
                  <a:pt x="347" y="523"/>
                </a:cubicBezTo>
                <a:cubicBezTo>
                  <a:pt x="2556" y="523"/>
                  <a:pt x="2556" y="523"/>
                  <a:pt x="2556" y="523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0" y="0"/>
                  <a:pt x="0" y="0"/>
                  <a:pt x="0" y="0"/>
                </a:cubicBezTo>
                <a:cubicBezTo>
                  <a:pt x="19" y="82"/>
                  <a:pt x="43" y="156"/>
                  <a:pt x="71" y="241"/>
                </a:cubicBezTo>
                <a:cubicBezTo>
                  <a:pt x="113" y="371"/>
                  <a:pt x="152" y="423"/>
                  <a:pt x="203" y="444"/>
                </a:cubicBezTo>
                <a:close/>
              </a:path>
            </a:pathLst>
          </a:custGeom>
          <a:gradFill>
            <a:gsLst>
              <a:gs pos="0">
                <a:srgbClr val="9EDFF5"/>
              </a:gs>
              <a:gs pos="42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7490884" y="5060951"/>
            <a:ext cx="4724400" cy="1115484"/>
          </a:xfrm>
          <a:custGeom>
            <a:avLst/>
            <a:gdLst/>
            <a:ahLst/>
            <a:cxnLst/>
            <a:rect l="l" t="t" r="r" b="b"/>
            <a:pathLst>
              <a:path w="2209" h="522" extrusionOk="0">
                <a:moveTo>
                  <a:pt x="71" y="68"/>
                </a:moveTo>
                <a:cubicBezTo>
                  <a:pt x="132" y="149"/>
                  <a:pt x="141" y="168"/>
                  <a:pt x="189" y="215"/>
                </a:cubicBezTo>
                <a:cubicBezTo>
                  <a:pt x="237" y="261"/>
                  <a:pt x="226" y="277"/>
                  <a:pt x="265" y="308"/>
                </a:cubicBezTo>
                <a:cubicBezTo>
                  <a:pt x="305" y="339"/>
                  <a:pt x="303" y="382"/>
                  <a:pt x="254" y="403"/>
                </a:cubicBezTo>
                <a:cubicBezTo>
                  <a:pt x="205" y="423"/>
                  <a:pt x="197" y="451"/>
                  <a:pt x="166" y="488"/>
                </a:cubicBezTo>
                <a:cubicBezTo>
                  <a:pt x="144" y="514"/>
                  <a:pt x="124" y="521"/>
                  <a:pt x="106" y="522"/>
                </a:cubicBezTo>
                <a:cubicBezTo>
                  <a:pt x="2209" y="522"/>
                  <a:pt x="2209" y="522"/>
                  <a:pt x="2209" y="522"/>
                </a:cubicBezTo>
                <a:cubicBezTo>
                  <a:pt x="2209" y="0"/>
                  <a:pt x="2209" y="0"/>
                  <a:pt x="2209" y="0"/>
                </a:cubicBezTo>
                <a:cubicBezTo>
                  <a:pt x="0" y="0"/>
                  <a:pt x="0" y="0"/>
                  <a:pt x="0" y="0"/>
                </a:cubicBezTo>
                <a:cubicBezTo>
                  <a:pt x="26" y="19"/>
                  <a:pt x="51" y="42"/>
                  <a:pt x="71" y="68"/>
                </a:cubicBezTo>
                <a:close/>
              </a:path>
            </a:pathLst>
          </a:custGeom>
          <a:gradFill>
            <a:gsLst>
              <a:gs pos="0">
                <a:srgbClr val="7BB4E0"/>
              </a:gs>
              <a:gs pos="42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7586134" y="6176434"/>
            <a:ext cx="131233" cy="12700"/>
          </a:xfrm>
          <a:custGeom>
            <a:avLst/>
            <a:gdLst/>
            <a:ahLst/>
            <a:cxnLst/>
            <a:rect l="l" t="t" r="r" b="b"/>
            <a:pathLst>
              <a:path w="61" h="6" extrusionOk="0">
                <a:moveTo>
                  <a:pt x="39" y="1"/>
                </a:moveTo>
                <a:cubicBezTo>
                  <a:pt x="46" y="1"/>
                  <a:pt x="53" y="1"/>
                  <a:pt x="61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22" y="1"/>
                  <a:pt x="39" y="1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6805084" y="5060951"/>
            <a:ext cx="685800" cy="0"/>
          </a:xfrm>
          <a:custGeom>
            <a:avLst/>
            <a:gdLst/>
            <a:ahLst/>
            <a:cxnLst/>
            <a:rect l="l" t="t" r="r" b="b"/>
            <a:pathLst>
              <a:path w="320" h="120000" extrusionOk="0">
                <a:moveTo>
                  <a:pt x="0" y="0"/>
                </a:moveTo>
                <a:cubicBezTo>
                  <a:pt x="320" y="0"/>
                  <a:pt x="320" y="0"/>
                  <a:pt x="32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5820834" y="5060951"/>
            <a:ext cx="429684" cy="0"/>
          </a:xfrm>
          <a:custGeom>
            <a:avLst/>
            <a:gdLst/>
            <a:ahLst/>
            <a:cxnLst/>
            <a:rect l="l" t="t" r="r" b="b"/>
            <a:pathLst>
              <a:path w="200" h="120000" extrusionOk="0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0"/>
                  <a:pt x="200" y="0"/>
                  <a:pt x="20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5302251" y="2823633"/>
            <a:ext cx="986367" cy="0"/>
          </a:xfrm>
          <a:custGeom>
            <a:avLst/>
            <a:gdLst/>
            <a:ahLst/>
            <a:cxnLst/>
            <a:rect l="l" t="t" r="r" b="b"/>
            <a:pathLst>
              <a:path w="461" h="120000" extrusionOk="0">
                <a:moveTo>
                  <a:pt x="46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61" y="0"/>
                  <a:pt x="461" y="0"/>
                  <a:pt x="461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6678085" y="2823633"/>
            <a:ext cx="292100" cy="0"/>
          </a:xfrm>
          <a:custGeom>
            <a:avLst/>
            <a:gdLst/>
            <a:ahLst/>
            <a:cxnLst/>
            <a:rect l="l" t="t" r="r" b="b"/>
            <a:pathLst>
              <a:path w="137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2" name="Google Shape;382;p18"/>
          <p:cNvSpPr/>
          <p:nvPr/>
        </p:nvSpPr>
        <p:spPr>
          <a:xfrm>
            <a:off x="4938184" y="1697567"/>
            <a:ext cx="112184" cy="8467"/>
          </a:xfrm>
          <a:custGeom>
            <a:avLst/>
            <a:gdLst/>
            <a:ahLst/>
            <a:cxnLst/>
            <a:rect l="l" t="t" r="r" b="b"/>
            <a:pathLst>
              <a:path w="52" h="4" extrusionOk="0">
                <a:moveTo>
                  <a:pt x="0" y="4"/>
                </a:moveTo>
                <a:cubicBezTo>
                  <a:pt x="52" y="4"/>
                  <a:pt x="52" y="4"/>
                  <a:pt x="52" y="4"/>
                </a:cubicBezTo>
                <a:cubicBezTo>
                  <a:pt x="34" y="0"/>
                  <a:pt x="17" y="0"/>
                  <a:pt x="0" y="4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>
            <a:off x="5092701" y="3941233"/>
            <a:ext cx="1655233" cy="0"/>
          </a:xfrm>
          <a:custGeom>
            <a:avLst/>
            <a:gdLst/>
            <a:ahLst/>
            <a:cxnLst/>
            <a:rect l="l" t="t" r="r" b="b"/>
            <a:pathLst>
              <a:path w="774" h="120000" extrusionOk="0">
                <a:moveTo>
                  <a:pt x="0" y="0"/>
                </a:moveTo>
                <a:cubicBezTo>
                  <a:pt x="774" y="0"/>
                  <a:pt x="774" y="0"/>
                  <a:pt x="774" y="0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4" name="Google Shape;384;p18"/>
          <p:cNvSpPr/>
          <p:nvPr/>
        </p:nvSpPr>
        <p:spPr>
          <a:xfrm>
            <a:off x="4624917" y="1706033"/>
            <a:ext cx="2370667" cy="1117600"/>
          </a:xfrm>
          <a:custGeom>
            <a:avLst/>
            <a:gdLst/>
            <a:ahLst/>
            <a:cxnLst/>
            <a:rect l="l" t="t" r="r" b="b"/>
            <a:pathLst>
              <a:path w="1109" h="522" extrusionOk="0">
                <a:moveTo>
                  <a:pt x="757" y="458"/>
                </a:moveTo>
                <a:cubicBezTo>
                  <a:pt x="738" y="411"/>
                  <a:pt x="715" y="396"/>
                  <a:pt x="668" y="360"/>
                </a:cubicBezTo>
                <a:cubicBezTo>
                  <a:pt x="622" y="324"/>
                  <a:pt x="582" y="297"/>
                  <a:pt x="582" y="297"/>
                </a:cubicBezTo>
                <a:cubicBezTo>
                  <a:pt x="582" y="297"/>
                  <a:pt x="608" y="271"/>
                  <a:pt x="660" y="273"/>
                </a:cubicBezTo>
                <a:cubicBezTo>
                  <a:pt x="713" y="275"/>
                  <a:pt x="713" y="252"/>
                  <a:pt x="752" y="249"/>
                </a:cubicBezTo>
                <a:cubicBezTo>
                  <a:pt x="791" y="247"/>
                  <a:pt x="799" y="295"/>
                  <a:pt x="818" y="323"/>
                </a:cubicBezTo>
                <a:cubicBezTo>
                  <a:pt x="838" y="351"/>
                  <a:pt x="919" y="460"/>
                  <a:pt x="946" y="501"/>
                </a:cubicBezTo>
                <a:cubicBezTo>
                  <a:pt x="951" y="510"/>
                  <a:pt x="955" y="517"/>
                  <a:pt x="960" y="522"/>
                </a:cubicBezTo>
                <a:cubicBezTo>
                  <a:pt x="1097" y="522"/>
                  <a:pt x="1097" y="522"/>
                  <a:pt x="1097" y="522"/>
                </a:cubicBezTo>
                <a:cubicBezTo>
                  <a:pt x="1097" y="516"/>
                  <a:pt x="1098" y="510"/>
                  <a:pt x="1101" y="502"/>
                </a:cubicBezTo>
                <a:cubicBezTo>
                  <a:pt x="1107" y="486"/>
                  <a:pt x="1104" y="484"/>
                  <a:pt x="1106" y="476"/>
                </a:cubicBezTo>
                <a:cubicBezTo>
                  <a:pt x="1109" y="468"/>
                  <a:pt x="1105" y="457"/>
                  <a:pt x="1096" y="444"/>
                </a:cubicBezTo>
                <a:cubicBezTo>
                  <a:pt x="1088" y="431"/>
                  <a:pt x="1079" y="417"/>
                  <a:pt x="1065" y="408"/>
                </a:cubicBezTo>
                <a:cubicBezTo>
                  <a:pt x="1051" y="399"/>
                  <a:pt x="1051" y="390"/>
                  <a:pt x="1045" y="387"/>
                </a:cubicBezTo>
                <a:cubicBezTo>
                  <a:pt x="1040" y="385"/>
                  <a:pt x="1039" y="392"/>
                  <a:pt x="1039" y="402"/>
                </a:cubicBezTo>
                <a:cubicBezTo>
                  <a:pt x="1039" y="412"/>
                  <a:pt x="1036" y="422"/>
                  <a:pt x="1031" y="417"/>
                </a:cubicBezTo>
                <a:cubicBezTo>
                  <a:pt x="1026" y="411"/>
                  <a:pt x="1017" y="405"/>
                  <a:pt x="1005" y="399"/>
                </a:cubicBezTo>
                <a:cubicBezTo>
                  <a:pt x="993" y="394"/>
                  <a:pt x="991" y="395"/>
                  <a:pt x="996" y="404"/>
                </a:cubicBezTo>
                <a:cubicBezTo>
                  <a:pt x="1004" y="412"/>
                  <a:pt x="1008" y="435"/>
                  <a:pt x="1008" y="440"/>
                </a:cubicBezTo>
                <a:cubicBezTo>
                  <a:pt x="1008" y="446"/>
                  <a:pt x="992" y="444"/>
                  <a:pt x="988" y="430"/>
                </a:cubicBezTo>
                <a:cubicBezTo>
                  <a:pt x="984" y="416"/>
                  <a:pt x="957" y="368"/>
                  <a:pt x="929" y="309"/>
                </a:cubicBezTo>
                <a:cubicBezTo>
                  <a:pt x="901" y="249"/>
                  <a:pt x="832" y="149"/>
                  <a:pt x="825" y="129"/>
                </a:cubicBezTo>
                <a:cubicBezTo>
                  <a:pt x="818" y="108"/>
                  <a:pt x="810" y="98"/>
                  <a:pt x="754" y="96"/>
                </a:cubicBezTo>
                <a:cubicBezTo>
                  <a:pt x="697" y="94"/>
                  <a:pt x="619" y="112"/>
                  <a:pt x="556" y="139"/>
                </a:cubicBezTo>
                <a:cubicBezTo>
                  <a:pt x="493" y="167"/>
                  <a:pt x="437" y="180"/>
                  <a:pt x="396" y="173"/>
                </a:cubicBezTo>
                <a:cubicBezTo>
                  <a:pt x="354" y="165"/>
                  <a:pt x="309" y="215"/>
                  <a:pt x="306" y="220"/>
                </a:cubicBezTo>
                <a:cubicBezTo>
                  <a:pt x="302" y="225"/>
                  <a:pt x="298" y="210"/>
                  <a:pt x="297" y="174"/>
                </a:cubicBezTo>
                <a:cubicBezTo>
                  <a:pt x="297" y="138"/>
                  <a:pt x="298" y="53"/>
                  <a:pt x="239" y="17"/>
                </a:cubicBezTo>
                <a:cubicBezTo>
                  <a:pt x="225" y="8"/>
                  <a:pt x="212" y="3"/>
                  <a:pt x="199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18" y="6"/>
                  <a:pt x="89" y="22"/>
                  <a:pt x="60" y="46"/>
                </a:cubicBezTo>
                <a:cubicBezTo>
                  <a:pt x="0" y="95"/>
                  <a:pt x="12" y="210"/>
                  <a:pt x="34" y="225"/>
                </a:cubicBezTo>
                <a:cubicBezTo>
                  <a:pt x="55" y="240"/>
                  <a:pt x="52" y="254"/>
                  <a:pt x="45" y="272"/>
                </a:cubicBezTo>
                <a:cubicBezTo>
                  <a:pt x="38" y="290"/>
                  <a:pt x="49" y="304"/>
                  <a:pt x="60" y="302"/>
                </a:cubicBezTo>
                <a:cubicBezTo>
                  <a:pt x="72" y="295"/>
                  <a:pt x="69" y="327"/>
                  <a:pt x="75" y="330"/>
                </a:cubicBezTo>
                <a:cubicBezTo>
                  <a:pt x="87" y="334"/>
                  <a:pt x="76" y="340"/>
                  <a:pt x="86" y="344"/>
                </a:cubicBezTo>
                <a:cubicBezTo>
                  <a:pt x="102" y="357"/>
                  <a:pt x="93" y="372"/>
                  <a:pt x="107" y="380"/>
                </a:cubicBezTo>
                <a:cubicBezTo>
                  <a:pt x="122" y="388"/>
                  <a:pt x="151" y="374"/>
                  <a:pt x="174" y="378"/>
                </a:cubicBezTo>
                <a:cubicBezTo>
                  <a:pt x="197" y="381"/>
                  <a:pt x="216" y="403"/>
                  <a:pt x="237" y="411"/>
                </a:cubicBezTo>
                <a:cubicBezTo>
                  <a:pt x="251" y="417"/>
                  <a:pt x="277" y="437"/>
                  <a:pt x="277" y="437"/>
                </a:cubicBezTo>
                <a:cubicBezTo>
                  <a:pt x="294" y="455"/>
                  <a:pt x="311" y="494"/>
                  <a:pt x="317" y="522"/>
                </a:cubicBezTo>
                <a:cubicBezTo>
                  <a:pt x="778" y="522"/>
                  <a:pt x="778" y="522"/>
                  <a:pt x="778" y="522"/>
                </a:cubicBezTo>
                <a:cubicBezTo>
                  <a:pt x="771" y="500"/>
                  <a:pt x="765" y="480"/>
                  <a:pt x="757" y="458"/>
                </a:cubicBezTo>
                <a:close/>
              </a:path>
            </a:pathLst>
          </a:custGeom>
          <a:solidFill>
            <a:srgbClr val="212D3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85" name="Google Shape;385;p18"/>
          <p:cNvGrpSpPr/>
          <p:nvPr/>
        </p:nvGrpSpPr>
        <p:grpSpPr>
          <a:xfrm>
            <a:off x="4506384" y="2823633"/>
            <a:ext cx="2463801" cy="1117600"/>
            <a:chOff x="3379787" y="2117725"/>
            <a:chExt cx="1847851" cy="838200"/>
          </a:xfrm>
        </p:grpSpPr>
        <p:sp>
          <p:nvSpPr>
            <p:cNvPr id="386" name="Google Shape;386;p18"/>
            <p:cNvSpPr/>
            <p:nvPr/>
          </p:nvSpPr>
          <p:spPr>
            <a:xfrm>
              <a:off x="3379787" y="2117725"/>
              <a:ext cx="1681163" cy="838200"/>
            </a:xfrm>
            <a:custGeom>
              <a:avLst/>
              <a:gdLst/>
              <a:ahLst/>
              <a:cxnLst/>
              <a:rect l="l" t="t" r="r" b="b"/>
              <a:pathLst>
                <a:path w="1048" h="523" extrusionOk="0">
                  <a:moveTo>
                    <a:pt x="874" y="103"/>
                  </a:moveTo>
                  <a:cubicBezTo>
                    <a:pt x="853" y="59"/>
                    <a:pt x="842" y="28"/>
                    <a:pt x="833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4" y="8"/>
                    <a:pt x="375" y="15"/>
                    <a:pt x="375" y="21"/>
                  </a:cubicBezTo>
                  <a:cubicBezTo>
                    <a:pt x="375" y="48"/>
                    <a:pt x="375" y="73"/>
                    <a:pt x="367" y="101"/>
                  </a:cubicBezTo>
                  <a:cubicBezTo>
                    <a:pt x="358" y="129"/>
                    <a:pt x="350" y="189"/>
                    <a:pt x="365" y="204"/>
                  </a:cubicBezTo>
                  <a:cubicBezTo>
                    <a:pt x="380" y="220"/>
                    <a:pt x="378" y="249"/>
                    <a:pt x="377" y="250"/>
                  </a:cubicBezTo>
                  <a:cubicBezTo>
                    <a:pt x="375" y="251"/>
                    <a:pt x="367" y="249"/>
                    <a:pt x="344" y="241"/>
                  </a:cubicBezTo>
                  <a:cubicBezTo>
                    <a:pt x="322" y="233"/>
                    <a:pt x="289" y="236"/>
                    <a:pt x="257" y="226"/>
                  </a:cubicBezTo>
                  <a:cubicBezTo>
                    <a:pt x="224" y="216"/>
                    <a:pt x="181" y="190"/>
                    <a:pt x="163" y="182"/>
                  </a:cubicBezTo>
                  <a:cubicBezTo>
                    <a:pt x="145" y="173"/>
                    <a:pt x="154" y="164"/>
                    <a:pt x="153" y="143"/>
                  </a:cubicBezTo>
                  <a:cubicBezTo>
                    <a:pt x="152" y="121"/>
                    <a:pt x="140" y="107"/>
                    <a:pt x="128" y="96"/>
                  </a:cubicBezTo>
                  <a:cubicBezTo>
                    <a:pt x="116" y="85"/>
                    <a:pt x="107" y="89"/>
                    <a:pt x="102" y="95"/>
                  </a:cubicBezTo>
                  <a:cubicBezTo>
                    <a:pt x="98" y="100"/>
                    <a:pt x="79" y="94"/>
                    <a:pt x="74" y="82"/>
                  </a:cubicBezTo>
                  <a:cubicBezTo>
                    <a:pt x="69" y="70"/>
                    <a:pt x="61" y="71"/>
                    <a:pt x="52" y="77"/>
                  </a:cubicBezTo>
                  <a:cubicBezTo>
                    <a:pt x="42" y="83"/>
                    <a:pt x="33" y="85"/>
                    <a:pt x="33" y="94"/>
                  </a:cubicBezTo>
                  <a:cubicBezTo>
                    <a:pt x="33" y="102"/>
                    <a:pt x="29" y="108"/>
                    <a:pt x="20" y="108"/>
                  </a:cubicBezTo>
                  <a:cubicBezTo>
                    <a:pt x="11" y="109"/>
                    <a:pt x="1" y="124"/>
                    <a:pt x="11" y="131"/>
                  </a:cubicBezTo>
                  <a:cubicBezTo>
                    <a:pt x="21" y="138"/>
                    <a:pt x="1" y="138"/>
                    <a:pt x="8" y="144"/>
                  </a:cubicBezTo>
                  <a:cubicBezTo>
                    <a:pt x="14" y="151"/>
                    <a:pt x="0" y="158"/>
                    <a:pt x="9" y="164"/>
                  </a:cubicBezTo>
                  <a:cubicBezTo>
                    <a:pt x="19" y="169"/>
                    <a:pt x="8" y="170"/>
                    <a:pt x="11" y="183"/>
                  </a:cubicBezTo>
                  <a:cubicBezTo>
                    <a:pt x="15" y="196"/>
                    <a:pt x="20" y="195"/>
                    <a:pt x="39" y="211"/>
                  </a:cubicBezTo>
                  <a:cubicBezTo>
                    <a:pt x="59" y="227"/>
                    <a:pt x="69" y="218"/>
                    <a:pt x="69" y="218"/>
                  </a:cubicBezTo>
                  <a:cubicBezTo>
                    <a:pt x="69" y="218"/>
                    <a:pt x="69" y="218"/>
                    <a:pt x="81" y="231"/>
                  </a:cubicBezTo>
                  <a:cubicBezTo>
                    <a:pt x="98" y="251"/>
                    <a:pt x="187" y="282"/>
                    <a:pt x="245" y="313"/>
                  </a:cubicBezTo>
                  <a:cubicBezTo>
                    <a:pt x="302" y="344"/>
                    <a:pt x="363" y="373"/>
                    <a:pt x="410" y="373"/>
                  </a:cubicBezTo>
                  <a:cubicBezTo>
                    <a:pt x="456" y="374"/>
                    <a:pt x="475" y="342"/>
                    <a:pt x="483" y="297"/>
                  </a:cubicBezTo>
                  <a:cubicBezTo>
                    <a:pt x="491" y="253"/>
                    <a:pt x="516" y="162"/>
                    <a:pt x="516" y="162"/>
                  </a:cubicBezTo>
                  <a:cubicBezTo>
                    <a:pt x="516" y="162"/>
                    <a:pt x="516" y="167"/>
                    <a:pt x="553" y="178"/>
                  </a:cubicBezTo>
                  <a:cubicBezTo>
                    <a:pt x="595" y="188"/>
                    <a:pt x="602" y="223"/>
                    <a:pt x="612" y="266"/>
                  </a:cubicBezTo>
                  <a:cubicBezTo>
                    <a:pt x="623" y="308"/>
                    <a:pt x="655" y="355"/>
                    <a:pt x="664" y="375"/>
                  </a:cubicBezTo>
                  <a:cubicBezTo>
                    <a:pt x="672" y="394"/>
                    <a:pt x="610" y="404"/>
                    <a:pt x="523" y="431"/>
                  </a:cubicBezTo>
                  <a:cubicBezTo>
                    <a:pt x="447" y="454"/>
                    <a:pt x="349" y="494"/>
                    <a:pt x="274" y="523"/>
                  </a:cubicBezTo>
                  <a:cubicBezTo>
                    <a:pt x="1048" y="523"/>
                    <a:pt x="1048" y="523"/>
                    <a:pt x="1048" y="523"/>
                  </a:cubicBezTo>
                  <a:cubicBezTo>
                    <a:pt x="1038" y="480"/>
                    <a:pt x="1029" y="435"/>
                    <a:pt x="1022" y="386"/>
                  </a:cubicBezTo>
                  <a:cubicBezTo>
                    <a:pt x="1001" y="241"/>
                    <a:pt x="914" y="185"/>
                    <a:pt x="874" y="103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008563" y="2117725"/>
              <a:ext cx="219075" cy="93663"/>
            </a:xfrm>
            <a:custGeom>
              <a:avLst/>
              <a:gdLst/>
              <a:ahLst/>
              <a:cxnLst/>
              <a:rect l="l" t="t" r="r" b="b"/>
              <a:pathLst>
                <a:path w="137" h="59" extrusionOk="0">
                  <a:moveTo>
                    <a:pt x="53" y="38"/>
                  </a:moveTo>
                  <a:cubicBezTo>
                    <a:pt x="78" y="45"/>
                    <a:pt x="81" y="54"/>
                    <a:pt x="94" y="56"/>
                  </a:cubicBezTo>
                  <a:cubicBezTo>
                    <a:pt x="108" y="59"/>
                    <a:pt x="109" y="40"/>
                    <a:pt x="114" y="32"/>
                  </a:cubicBezTo>
                  <a:cubicBezTo>
                    <a:pt x="120" y="23"/>
                    <a:pt x="126" y="31"/>
                    <a:pt x="132" y="17"/>
                  </a:cubicBezTo>
                  <a:cubicBezTo>
                    <a:pt x="135" y="11"/>
                    <a:pt x="136" y="6"/>
                    <a:pt x="1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32" y="32"/>
                    <a:pt x="53" y="38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88" name="Google Shape;388;p18"/>
          <p:cNvSpPr/>
          <p:nvPr/>
        </p:nvSpPr>
        <p:spPr>
          <a:xfrm>
            <a:off x="4785785" y="3941234"/>
            <a:ext cx="2705099" cy="1119717"/>
          </a:xfrm>
          <a:custGeom>
            <a:avLst/>
            <a:gdLst/>
            <a:ahLst/>
            <a:cxnLst/>
            <a:rect l="l" t="t" r="r" b="b"/>
            <a:pathLst>
              <a:path w="1264" h="523" extrusionOk="0">
                <a:moveTo>
                  <a:pt x="114" y="11"/>
                </a:moveTo>
                <a:cubicBezTo>
                  <a:pt x="38" y="40"/>
                  <a:pt x="0" y="83"/>
                  <a:pt x="24" y="161"/>
                </a:cubicBezTo>
                <a:cubicBezTo>
                  <a:pt x="49" y="239"/>
                  <a:pt x="139" y="276"/>
                  <a:pt x="204" y="331"/>
                </a:cubicBezTo>
                <a:cubicBezTo>
                  <a:pt x="268" y="386"/>
                  <a:pt x="431" y="485"/>
                  <a:pt x="481" y="520"/>
                </a:cubicBezTo>
                <a:cubicBezTo>
                  <a:pt x="482" y="521"/>
                  <a:pt x="483" y="522"/>
                  <a:pt x="484" y="523"/>
                </a:cubicBezTo>
                <a:cubicBezTo>
                  <a:pt x="684" y="523"/>
                  <a:pt x="684" y="523"/>
                  <a:pt x="684" y="523"/>
                </a:cubicBezTo>
                <a:cubicBezTo>
                  <a:pt x="667" y="506"/>
                  <a:pt x="646" y="489"/>
                  <a:pt x="618" y="473"/>
                </a:cubicBezTo>
                <a:cubicBezTo>
                  <a:pt x="563" y="441"/>
                  <a:pt x="519" y="404"/>
                  <a:pt x="472" y="344"/>
                </a:cubicBezTo>
                <a:cubicBezTo>
                  <a:pt x="426" y="284"/>
                  <a:pt x="347" y="158"/>
                  <a:pt x="363" y="151"/>
                </a:cubicBezTo>
                <a:cubicBezTo>
                  <a:pt x="379" y="145"/>
                  <a:pt x="425" y="156"/>
                  <a:pt x="464" y="159"/>
                </a:cubicBezTo>
                <a:cubicBezTo>
                  <a:pt x="643" y="162"/>
                  <a:pt x="715" y="133"/>
                  <a:pt x="715" y="133"/>
                </a:cubicBezTo>
                <a:cubicBezTo>
                  <a:pt x="755" y="230"/>
                  <a:pt x="824" y="356"/>
                  <a:pt x="861" y="403"/>
                </a:cubicBezTo>
                <a:cubicBezTo>
                  <a:pt x="897" y="451"/>
                  <a:pt x="895" y="476"/>
                  <a:pt x="944" y="523"/>
                </a:cubicBezTo>
                <a:cubicBezTo>
                  <a:pt x="1264" y="523"/>
                  <a:pt x="1264" y="523"/>
                  <a:pt x="1264" y="523"/>
                </a:cubicBezTo>
                <a:cubicBezTo>
                  <a:pt x="1212" y="483"/>
                  <a:pt x="1154" y="458"/>
                  <a:pt x="1120" y="444"/>
                </a:cubicBezTo>
                <a:cubicBezTo>
                  <a:pt x="1069" y="423"/>
                  <a:pt x="1030" y="371"/>
                  <a:pt x="988" y="241"/>
                </a:cubicBezTo>
                <a:cubicBezTo>
                  <a:pt x="960" y="156"/>
                  <a:pt x="936" y="82"/>
                  <a:pt x="91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3" y="4"/>
                  <a:pt x="123" y="8"/>
                  <a:pt x="114" y="11"/>
                </a:cubicBezTo>
                <a:close/>
              </a:path>
            </a:pathLst>
          </a:custGeom>
          <a:solidFill>
            <a:srgbClr val="16B0E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89" name="Google Shape;389;p18"/>
          <p:cNvGrpSpPr/>
          <p:nvPr/>
        </p:nvGrpSpPr>
        <p:grpSpPr>
          <a:xfrm>
            <a:off x="5535084" y="5060951"/>
            <a:ext cx="2607733" cy="1115484"/>
            <a:chOff x="4151313" y="3795713"/>
            <a:chExt cx="1955800" cy="836613"/>
          </a:xfrm>
        </p:grpSpPr>
        <p:sp>
          <p:nvSpPr>
            <p:cNvPr id="390" name="Google Shape;390;p18"/>
            <p:cNvSpPr/>
            <p:nvPr/>
          </p:nvSpPr>
          <p:spPr>
            <a:xfrm>
              <a:off x="5103813" y="3795713"/>
              <a:ext cx="1003300" cy="836613"/>
            </a:xfrm>
            <a:custGeom>
              <a:avLst/>
              <a:gdLst/>
              <a:ahLst/>
              <a:cxnLst/>
              <a:rect l="l" t="t" r="r" b="b"/>
              <a:pathLst>
                <a:path w="625" h="522" extrusionOk="0">
                  <a:moveTo>
                    <a:pt x="2" y="1"/>
                  </a:moveTo>
                  <a:cubicBezTo>
                    <a:pt x="53" y="49"/>
                    <a:pt x="71" y="33"/>
                    <a:pt x="150" y="93"/>
                  </a:cubicBezTo>
                  <a:cubicBezTo>
                    <a:pt x="225" y="156"/>
                    <a:pt x="367" y="232"/>
                    <a:pt x="410" y="264"/>
                  </a:cubicBezTo>
                  <a:cubicBezTo>
                    <a:pt x="453" y="296"/>
                    <a:pt x="469" y="311"/>
                    <a:pt x="468" y="353"/>
                  </a:cubicBezTo>
                  <a:cubicBezTo>
                    <a:pt x="467" y="395"/>
                    <a:pt x="433" y="449"/>
                    <a:pt x="402" y="463"/>
                  </a:cubicBezTo>
                  <a:cubicBezTo>
                    <a:pt x="371" y="477"/>
                    <a:pt x="363" y="481"/>
                    <a:pt x="361" y="508"/>
                  </a:cubicBezTo>
                  <a:cubicBezTo>
                    <a:pt x="361" y="515"/>
                    <a:pt x="362" y="520"/>
                    <a:pt x="365" y="522"/>
                  </a:cubicBezTo>
                  <a:cubicBezTo>
                    <a:pt x="426" y="522"/>
                    <a:pt x="426" y="522"/>
                    <a:pt x="426" y="522"/>
                  </a:cubicBezTo>
                  <a:cubicBezTo>
                    <a:pt x="444" y="521"/>
                    <a:pt x="464" y="514"/>
                    <a:pt x="486" y="488"/>
                  </a:cubicBezTo>
                  <a:cubicBezTo>
                    <a:pt x="517" y="451"/>
                    <a:pt x="525" y="423"/>
                    <a:pt x="574" y="403"/>
                  </a:cubicBezTo>
                  <a:cubicBezTo>
                    <a:pt x="623" y="382"/>
                    <a:pt x="625" y="339"/>
                    <a:pt x="585" y="308"/>
                  </a:cubicBezTo>
                  <a:cubicBezTo>
                    <a:pt x="546" y="277"/>
                    <a:pt x="557" y="261"/>
                    <a:pt x="509" y="215"/>
                  </a:cubicBezTo>
                  <a:cubicBezTo>
                    <a:pt x="461" y="168"/>
                    <a:pt x="452" y="149"/>
                    <a:pt x="391" y="68"/>
                  </a:cubicBezTo>
                  <a:cubicBezTo>
                    <a:pt x="371" y="42"/>
                    <a:pt x="346" y="19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2629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4151313" y="3795713"/>
              <a:ext cx="638175" cy="396875"/>
            </a:xfrm>
            <a:custGeom>
              <a:avLst/>
              <a:gdLst/>
              <a:ahLst/>
              <a:cxnLst/>
              <a:rect l="l" t="t" r="r" b="b"/>
              <a:pathLst>
                <a:path w="398" h="248" extrusionOk="0">
                  <a:moveTo>
                    <a:pt x="164" y="92"/>
                  </a:moveTo>
                  <a:cubicBezTo>
                    <a:pt x="139" y="125"/>
                    <a:pt x="108" y="169"/>
                    <a:pt x="72" y="186"/>
                  </a:cubicBezTo>
                  <a:cubicBezTo>
                    <a:pt x="36" y="203"/>
                    <a:pt x="1" y="192"/>
                    <a:pt x="1" y="208"/>
                  </a:cubicBezTo>
                  <a:cubicBezTo>
                    <a:pt x="0" y="225"/>
                    <a:pt x="19" y="243"/>
                    <a:pt x="49" y="244"/>
                  </a:cubicBezTo>
                  <a:cubicBezTo>
                    <a:pt x="79" y="246"/>
                    <a:pt x="84" y="247"/>
                    <a:pt x="119" y="248"/>
                  </a:cubicBezTo>
                  <a:cubicBezTo>
                    <a:pt x="153" y="248"/>
                    <a:pt x="208" y="208"/>
                    <a:pt x="208" y="208"/>
                  </a:cubicBezTo>
                  <a:cubicBezTo>
                    <a:pt x="276" y="152"/>
                    <a:pt x="342" y="125"/>
                    <a:pt x="370" y="105"/>
                  </a:cubicBezTo>
                  <a:cubicBezTo>
                    <a:pt x="398" y="86"/>
                    <a:pt x="397" y="73"/>
                    <a:pt x="374" y="44"/>
                  </a:cubicBezTo>
                  <a:cubicBezTo>
                    <a:pt x="362" y="30"/>
                    <a:pt x="350" y="15"/>
                    <a:pt x="3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80" y="34"/>
                    <a:pt x="189" y="59"/>
                    <a:pt x="164" y="92"/>
                  </a:cubicBezTo>
                  <a:close/>
                </a:path>
              </a:pathLst>
            </a:custGeom>
            <a:solidFill>
              <a:srgbClr val="22629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92" name="Google Shape;392;p18"/>
          <p:cNvSpPr/>
          <p:nvPr/>
        </p:nvSpPr>
        <p:spPr>
          <a:xfrm>
            <a:off x="5050367" y="1706033"/>
            <a:ext cx="3134784" cy="4470400"/>
          </a:xfrm>
          <a:custGeom>
            <a:avLst/>
            <a:gdLst/>
            <a:ahLst/>
            <a:cxnLst/>
            <a:rect l="l" t="t" r="r" b="b"/>
            <a:pathLst>
              <a:path w="1466" h="2090" extrusionOk="0">
                <a:moveTo>
                  <a:pt x="555" y="96"/>
                </a:move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926" y="522"/>
                  <a:pt x="926" y="522"/>
                  <a:pt x="926" y="522"/>
                </a:cubicBezTo>
                <a:cubicBezTo>
                  <a:pt x="926" y="522"/>
                  <a:pt x="927" y="521"/>
                  <a:pt x="927" y="521"/>
                </a:cubicBezTo>
                <a:cubicBezTo>
                  <a:pt x="927" y="516"/>
                  <a:pt x="927" y="513"/>
                  <a:pt x="929" y="510"/>
                </a:cubicBezTo>
                <a:cubicBezTo>
                  <a:pt x="934" y="497"/>
                  <a:pt x="935" y="488"/>
                  <a:pt x="935" y="482"/>
                </a:cubicBezTo>
                <a:cubicBezTo>
                  <a:pt x="935" y="482"/>
                  <a:pt x="935" y="481"/>
                  <a:pt x="935" y="481"/>
                </a:cubicBezTo>
                <a:cubicBezTo>
                  <a:pt x="943" y="456"/>
                  <a:pt x="927" y="433"/>
                  <a:pt x="921" y="425"/>
                </a:cubicBezTo>
                <a:cubicBezTo>
                  <a:pt x="920" y="423"/>
                  <a:pt x="920" y="423"/>
                  <a:pt x="920" y="423"/>
                </a:cubicBezTo>
                <a:cubicBezTo>
                  <a:pt x="911" y="409"/>
                  <a:pt x="900" y="393"/>
                  <a:pt x="882" y="381"/>
                </a:cubicBezTo>
                <a:cubicBezTo>
                  <a:pt x="879" y="379"/>
                  <a:pt x="878" y="378"/>
                  <a:pt x="876" y="375"/>
                </a:cubicBezTo>
                <a:cubicBezTo>
                  <a:pt x="873" y="371"/>
                  <a:pt x="868" y="362"/>
                  <a:pt x="857" y="358"/>
                </a:cubicBezTo>
                <a:cubicBezTo>
                  <a:pt x="853" y="356"/>
                  <a:pt x="849" y="355"/>
                  <a:pt x="844" y="355"/>
                </a:cubicBezTo>
                <a:cubicBezTo>
                  <a:pt x="836" y="355"/>
                  <a:pt x="825" y="358"/>
                  <a:pt x="818" y="370"/>
                </a:cubicBezTo>
                <a:cubicBezTo>
                  <a:pt x="809" y="366"/>
                  <a:pt x="803" y="364"/>
                  <a:pt x="796" y="364"/>
                </a:cubicBezTo>
                <a:cubicBezTo>
                  <a:pt x="795" y="364"/>
                  <a:pt x="793" y="364"/>
                  <a:pt x="791" y="365"/>
                </a:cubicBezTo>
                <a:cubicBezTo>
                  <a:pt x="781" y="345"/>
                  <a:pt x="768" y="320"/>
                  <a:pt x="756" y="294"/>
                </a:cubicBezTo>
                <a:cubicBezTo>
                  <a:pt x="739" y="259"/>
                  <a:pt x="711" y="212"/>
                  <a:pt x="688" y="174"/>
                </a:cubicBezTo>
                <a:cubicBezTo>
                  <a:pt x="674" y="152"/>
                  <a:pt x="656" y="123"/>
                  <a:pt x="653" y="116"/>
                </a:cubicBezTo>
                <a:cubicBezTo>
                  <a:pt x="641" y="79"/>
                  <a:pt x="617" y="66"/>
                  <a:pt x="556" y="64"/>
                </a:cubicBezTo>
                <a:cubicBezTo>
                  <a:pt x="552" y="64"/>
                  <a:pt x="549" y="64"/>
                  <a:pt x="546" y="64"/>
                </a:cubicBezTo>
                <a:cubicBezTo>
                  <a:pt x="489" y="64"/>
                  <a:pt x="412" y="82"/>
                  <a:pt x="346" y="110"/>
                </a:cubicBezTo>
                <a:cubicBezTo>
                  <a:pt x="295" y="132"/>
                  <a:pt x="253" y="143"/>
                  <a:pt x="221" y="143"/>
                </a:cubicBezTo>
                <a:cubicBezTo>
                  <a:pt x="214" y="143"/>
                  <a:pt x="208" y="143"/>
                  <a:pt x="202" y="142"/>
                </a:cubicBezTo>
                <a:cubicBezTo>
                  <a:pt x="197" y="141"/>
                  <a:pt x="193" y="140"/>
                  <a:pt x="188" y="140"/>
                </a:cubicBezTo>
                <a:cubicBezTo>
                  <a:pt x="165" y="140"/>
                  <a:pt x="144" y="150"/>
                  <a:pt x="127" y="161"/>
                </a:cubicBezTo>
                <a:cubicBezTo>
                  <a:pt x="126" y="121"/>
                  <a:pt x="123" y="44"/>
                  <a:pt x="69" y="0"/>
                </a:cubicBezTo>
                <a:cubicBezTo>
                  <a:pt x="0" y="0"/>
                  <a:pt x="0" y="0"/>
                  <a:pt x="0" y="0"/>
                </a:cubicBez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lose/>
                <a:moveTo>
                  <a:pt x="602" y="495"/>
                </a:moveTo>
                <a:cubicBezTo>
                  <a:pt x="596" y="478"/>
                  <a:pt x="591" y="462"/>
                  <a:pt x="584" y="445"/>
                </a:cubicBezTo>
                <a:cubicBezTo>
                  <a:pt x="564" y="393"/>
                  <a:pt x="538" y="374"/>
                  <a:pt x="496" y="341"/>
                </a:cubicBezTo>
                <a:cubicBezTo>
                  <a:pt x="487" y="334"/>
                  <a:pt x="487" y="334"/>
                  <a:pt x="487" y="334"/>
                </a:cubicBezTo>
                <a:cubicBezTo>
                  <a:pt x="470" y="321"/>
                  <a:pt x="455" y="310"/>
                  <a:pt x="441" y="300"/>
                </a:cubicBezTo>
                <a:cubicBezTo>
                  <a:pt x="446" y="299"/>
                  <a:pt x="451" y="299"/>
                  <a:pt x="456" y="299"/>
                </a:cubicBezTo>
                <a:cubicBezTo>
                  <a:pt x="458" y="299"/>
                  <a:pt x="459" y="299"/>
                  <a:pt x="460" y="299"/>
                </a:cubicBezTo>
                <a:cubicBezTo>
                  <a:pt x="463" y="299"/>
                  <a:pt x="465" y="299"/>
                  <a:pt x="467" y="299"/>
                </a:cubicBezTo>
                <a:cubicBezTo>
                  <a:pt x="500" y="299"/>
                  <a:pt x="517" y="290"/>
                  <a:pt x="530" y="283"/>
                </a:cubicBezTo>
                <a:cubicBezTo>
                  <a:pt x="538" y="278"/>
                  <a:pt x="544" y="276"/>
                  <a:pt x="555" y="275"/>
                </a:cubicBezTo>
                <a:cubicBezTo>
                  <a:pt x="555" y="275"/>
                  <a:pt x="555" y="275"/>
                  <a:pt x="556" y="275"/>
                </a:cubicBezTo>
                <a:cubicBezTo>
                  <a:pt x="563" y="275"/>
                  <a:pt x="568" y="285"/>
                  <a:pt x="579" y="306"/>
                </a:cubicBezTo>
                <a:cubicBezTo>
                  <a:pt x="584" y="317"/>
                  <a:pt x="589" y="327"/>
                  <a:pt x="596" y="337"/>
                </a:cubicBezTo>
                <a:cubicBezTo>
                  <a:pt x="602" y="346"/>
                  <a:pt x="614" y="362"/>
                  <a:pt x="629" y="383"/>
                </a:cubicBezTo>
                <a:cubicBezTo>
                  <a:pt x="661" y="426"/>
                  <a:pt x="705" y="486"/>
                  <a:pt x="722" y="514"/>
                </a:cubicBezTo>
                <a:cubicBezTo>
                  <a:pt x="724" y="517"/>
                  <a:pt x="726" y="520"/>
                  <a:pt x="728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611" y="522"/>
                  <a:pt x="611" y="522"/>
                  <a:pt x="611" y="522"/>
                </a:cubicBezTo>
                <a:cubicBezTo>
                  <a:pt x="607" y="513"/>
                  <a:pt x="604" y="504"/>
                  <a:pt x="602" y="495"/>
                </a:cubicBezTo>
                <a:close/>
                <a:moveTo>
                  <a:pt x="796" y="901"/>
                </a:moveTo>
                <a:cubicBezTo>
                  <a:pt x="781" y="797"/>
                  <a:pt x="735" y="736"/>
                  <a:pt x="694" y="682"/>
                </a:cubicBezTo>
                <a:cubicBezTo>
                  <a:pt x="676" y="658"/>
                  <a:pt x="658" y="634"/>
                  <a:pt x="646" y="610"/>
                </a:cubicBezTo>
                <a:cubicBezTo>
                  <a:pt x="629" y="574"/>
                  <a:pt x="618" y="546"/>
                  <a:pt x="611" y="522"/>
                </a:cubicBezTo>
                <a:cubicBezTo>
                  <a:pt x="579" y="522"/>
                  <a:pt x="579" y="522"/>
                  <a:pt x="579" y="522"/>
                </a:cubicBezTo>
                <a:cubicBezTo>
                  <a:pt x="588" y="550"/>
                  <a:pt x="599" y="581"/>
                  <a:pt x="620" y="625"/>
                </a:cubicBezTo>
                <a:cubicBezTo>
                  <a:pt x="660" y="707"/>
                  <a:pt x="747" y="763"/>
                  <a:pt x="768" y="908"/>
                </a:cubicBezTo>
                <a:cubicBezTo>
                  <a:pt x="775" y="957"/>
                  <a:pt x="784" y="1002"/>
                  <a:pt x="794" y="1045"/>
                </a:cubicBezTo>
                <a:cubicBezTo>
                  <a:pt x="824" y="1045"/>
                  <a:pt x="824" y="1045"/>
                  <a:pt x="824" y="1045"/>
                </a:cubicBezTo>
                <a:cubicBezTo>
                  <a:pt x="813" y="1000"/>
                  <a:pt x="804" y="953"/>
                  <a:pt x="796" y="901"/>
                </a:cubicBezTo>
                <a:close/>
                <a:moveTo>
                  <a:pt x="893" y="539"/>
                </a:moveTo>
                <a:cubicBezTo>
                  <a:pt x="887" y="553"/>
                  <a:pt x="881" y="545"/>
                  <a:pt x="875" y="554"/>
                </a:cubicBezTo>
                <a:cubicBezTo>
                  <a:pt x="870" y="562"/>
                  <a:pt x="869" y="581"/>
                  <a:pt x="855" y="578"/>
                </a:cubicBezTo>
                <a:cubicBezTo>
                  <a:pt x="842" y="576"/>
                  <a:pt x="839" y="567"/>
                  <a:pt x="814" y="560"/>
                </a:cubicBezTo>
                <a:cubicBezTo>
                  <a:pt x="793" y="554"/>
                  <a:pt x="779" y="547"/>
                  <a:pt x="761" y="522"/>
                </a:cubicBezTo>
                <a:cubicBezTo>
                  <a:pt x="728" y="522"/>
                  <a:pt x="728" y="522"/>
                  <a:pt x="728" y="522"/>
                </a:cubicBezTo>
                <a:cubicBezTo>
                  <a:pt x="755" y="564"/>
                  <a:pt x="775" y="575"/>
                  <a:pt x="806" y="584"/>
                </a:cubicBezTo>
                <a:cubicBezTo>
                  <a:pt x="816" y="587"/>
                  <a:pt x="820" y="590"/>
                  <a:pt x="825" y="593"/>
                </a:cubicBezTo>
                <a:cubicBezTo>
                  <a:pt x="831" y="597"/>
                  <a:pt x="839" y="602"/>
                  <a:pt x="850" y="604"/>
                </a:cubicBezTo>
                <a:cubicBezTo>
                  <a:pt x="853" y="604"/>
                  <a:pt x="855" y="604"/>
                  <a:pt x="858" y="604"/>
                </a:cubicBezTo>
                <a:cubicBezTo>
                  <a:pt x="885" y="604"/>
                  <a:pt x="895" y="580"/>
                  <a:pt x="898" y="571"/>
                </a:cubicBezTo>
                <a:cubicBezTo>
                  <a:pt x="905" y="568"/>
                  <a:pt x="913" y="561"/>
                  <a:pt x="919" y="548"/>
                </a:cubicBezTo>
                <a:cubicBezTo>
                  <a:pt x="924" y="538"/>
                  <a:pt x="926" y="529"/>
                  <a:pt x="926" y="522"/>
                </a:cubicBezTo>
                <a:cubicBezTo>
                  <a:pt x="898" y="522"/>
                  <a:pt x="898" y="522"/>
                  <a:pt x="898" y="522"/>
                </a:cubicBezTo>
                <a:cubicBezTo>
                  <a:pt x="897" y="528"/>
                  <a:pt x="896" y="533"/>
                  <a:pt x="893" y="539"/>
                </a:cubicBezTo>
                <a:close/>
                <a:moveTo>
                  <a:pt x="1008" y="1459"/>
                </a:moveTo>
                <a:cubicBezTo>
                  <a:pt x="975" y="1445"/>
                  <a:pt x="937" y="1413"/>
                  <a:pt x="892" y="1274"/>
                </a:cubicBezTo>
                <a:cubicBezTo>
                  <a:pt x="865" y="1193"/>
                  <a:pt x="842" y="1122"/>
                  <a:pt x="824" y="1045"/>
                </a:cubicBezTo>
                <a:cubicBezTo>
                  <a:pt x="794" y="1045"/>
                  <a:pt x="794" y="1045"/>
                  <a:pt x="794" y="1045"/>
                </a:cubicBezTo>
                <a:cubicBezTo>
                  <a:pt x="813" y="1127"/>
                  <a:pt x="837" y="1201"/>
                  <a:pt x="865" y="1286"/>
                </a:cubicBezTo>
                <a:cubicBezTo>
                  <a:pt x="907" y="1416"/>
                  <a:pt x="946" y="1468"/>
                  <a:pt x="997" y="1489"/>
                </a:cubicBezTo>
                <a:cubicBezTo>
                  <a:pt x="1031" y="1503"/>
                  <a:pt x="1089" y="1528"/>
                  <a:pt x="1141" y="1568"/>
                </a:cubicBezTo>
                <a:cubicBezTo>
                  <a:pt x="1190" y="1568"/>
                  <a:pt x="1190" y="1568"/>
                  <a:pt x="1190" y="1568"/>
                </a:cubicBezTo>
                <a:cubicBezTo>
                  <a:pt x="1123" y="1507"/>
                  <a:pt x="1040" y="1472"/>
                  <a:pt x="1008" y="1459"/>
                </a:cubicBezTo>
                <a:close/>
                <a:moveTo>
                  <a:pt x="1424" y="1850"/>
                </a:moveTo>
                <a:cubicBezTo>
                  <a:pt x="1408" y="1838"/>
                  <a:pt x="1403" y="1830"/>
                  <a:pt x="1396" y="1817"/>
                </a:cubicBezTo>
                <a:cubicBezTo>
                  <a:pt x="1387" y="1803"/>
                  <a:pt x="1377" y="1785"/>
                  <a:pt x="1350" y="1759"/>
                </a:cubicBezTo>
                <a:cubicBezTo>
                  <a:pt x="1316" y="1726"/>
                  <a:pt x="1303" y="1708"/>
                  <a:pt x="1273" y="1667"/>
                </a:cubicBezTo>
                <a:cubicBezTo>
                  <a:pt x="1262" y="1653"/>
                  <a:pt x="1250" y="1637"/>
                  <a:pt x="1235" y="1616"/>
                </a:cubicBezTo>
                <a:cubicBezTo>
                  <a:pt x="1222" y="1598"/>
                  <a:pt x="1206" y="1582"/>
                  <a:pt x="1190" y="1568"/>
                </a:cubicBezTo>
                <a:cubicBezTo>
                  <a:pt x="1141" y="1568"/>
                  <a:pt x="1141" y="1568"/>
                  <a:pt x="1141" y="1568"/>
                </a:cubicBezTo>
                <a:cubicBezTo>
                  <a:pt x="1167" y="1587"/>
                  <a:pt x="1192" y="1610"/>
                  <a:pt x="1212" y="1636"/>
                </a:cubicBezTo>
                <a:cubicBezTo>
                  <a:pt x="1273" y="1717"/>
                  <a:pt x="1282" y="1736"/>
                  <a:pt x="1330" y="1783"/>
                </a:cubicBezTo>
                <a:cubicBezTo>
                  <a:pt x="1378" y="1829"/>
                  <a:pt x="1367" y="1845"/>
                  <a:pt x="1406" y="1876"/>
                </a:cubicBezTo>
                <a:cubicBezTo>
                  <a:pt x="1446" y="1907"/>
                  <a:pt x="1444" y="1950"/>
                  <a:pt x="1395" y="1971"/>
                </a:cubicBezTo>
                <a:cubicBezTo>
                  <a:pt x="1346" y="1991"/>
                  <a:pt x="1338" y="2019"/>
                  <a:pt x="1307" y="2056"/>
                </a:cubicBezTo>
                <a:cubicBezTo>
                  <a:pt x="1285" y="2082"/>
                  <a:pt x="1265" y="2089"/>
                  <a:pt x="1247" y="2090"/>
                </a:cubicBezTo>
                <a:cubicBezTo>
                  <a:pt x="1310" y="2090"/>
                  <a:pt x="1310" y="2090"/>
                  <a:pt x="1310" y="2090"/>
                </a:cubicBezTo>
                <a:cubicBezTo>
                  <a:pt x="1316" y="2085"/>
                  <a:pt x="1323" y="2079"/>
                  <a:pt x="1329" y="2072"/>
                </a:cubicBezTo>
                <a:cubicBezTo>
                  <a:pt x="1338" y="2061"/>
                  <a:pt x="1345" y="2052"/>
                  <a:pt x="1351" y="2043"/>
                </a:cubicBezTo>
                <a:cubicBezTo>
                  <a:pt x="1368" y="2020"/>
                  <a:pt x="1378" y="2006"/>
                  <a:pt x="1406" y="1994"/>
                </a:cubicBezTo>
                <a:cubicBezTo>
                  <a:pt x="1438" y="1981"/>
                  <a:pt x="1458" y="1958"/>
                  <a:pt x="1462" y="1930"/>
                </a:cubicBezTo>
                <a:cubicBezTo>
                  <a:pt x="1466" y="1901"/>
                  <a:pt x="1452" y="1872"/>
                  <a:pt x="1424" y="1850"/>
                </a:cubicBez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93" name="Google Shape;393;p18"/>
          <p:cNvSpPr/>
          <p:nvPr/>
        </p:nvSpPr>
        <p:spPr>
          <a:xfrm>
            <a:off x="950693" y="2514601"/>
            <a:ext cx="776507" cy="528913"/>
          </a:xfrm>
          <a:custGeom>
            <a:avLst/>
            <a:gdLst/>
            <a:ahLst/>
            <a:cxnLst/>
            <a:rect l="l" t="t" r="r" b="b"/>
            <a:pathLst>
              <a:path w="400" h="272" extrusionOk="0">
                <a:moveTo>
                  <a:pt x="345" y="80"/>
                </a:moveTo>
                <a:cubicBezTo>
                  <a:pt x="339" y="95"/>
                  <a:pt x="333" y="110"/>
                  <a:pt x="328" y="123"/>
                </a:cubicBezTo>
                <a:cubicBezTo>
                  <a:pt x="348" y="152"/>
                  <a:pt x="360" y="189"/>
                  <a:pt x="360" y="230"/>
                </a:cubicBezTo>
                <a:cubicBezTo>
                  <a:pt x="360" y="236"/>
                  <a:pt x="360" y="243"/>
                  <a:pt x="360" y="249"/>
                </a:cubicBezTo>
                <a:cubicBezTo>
                  <a:pt x="359" y="260"/>
                  <a:pt x="367" y="269"/>
                  <a:pt x="378" y="270"/>
                </a:cubicBezTo>
                <a:cubicBezTo>
                  <a:pt x="378" y="271"/>
                  <a:pt x="379" y="271"/>
                  <a:pt x="379" y="271"/>
                </a:cubicBezTo>
                <a:cubicBezTo>
                  <a:pt x="390" y="271"/>
                  <a:pt x="398" y="263"/>
                  <a:pt x="399" y="252"/>
                </a:cubicBezTo>
                <a:cubicBezTo>
                  <a:pt x="400" y="245"/>
                  <a:pt x="400" y="237"/>
                  <a:pt x="400" y="230"/>
                </a:cubicBezTo>
                <a:cubicBezTo>
                  <a:pt x="400" y="171"/>
                  <a:pt x="379" y="118"/>
                  <a:pt x="345" y="80"/>
                </a:cubicBezTo>
                <a:close/>
                <a:moveTo>
                  <a:pt x="200" y="55"/>
                </a:moveTo>
                <a:cubicBezTo>
                  <a:pt x="209" y="55"/>
                  <a:pt x="218" y="55"/>
                  <a:pt x="226" y="57"/>
                </a:cubicBezTo>
                <a:cubicBezTo>
                  <a:pt x="235" y="46"/>
                  <a:pt x="245" y="34"/>
                  <a:pt x="254" y="22"/>
                </a:cubicBezTo>
                <a:cubicBezTo>
                  <a:pt x="237" y="17"/>
                  <a:pt x="219" y="15"/>
                  <a:pt x="200" y="15"/>
                </a:cubicBezTo>
                <a:cubicBezTo>
                  <a:pt x="88" y="15"/>
                  <a:pt x="0" y="109"/>
                  <a:pt x="0" y="230"/>
                </a:cubicBezTo>
                <a:cubicBezTo>
                  <a:pt x="0" y="237"/>
                  <a:pt x="1" y="245"/>
                  <a:pt x="1" y="252"/>
                </a:cubicBezTo>
                <a:cubicBezTo>
                  <a:pt x="2" y="263"/>
                  <a:pt x="12" y="271"/>
                  <a:pt x="23" y="270"/>
                </a:cubicBezTo>
                <a:cubicBezTo>
                  <a:pt x="34" y="269"/>
                  <a:pt x="42" y="259"/>
                  <a:pt x="41" y="248"/>
                </a:cubicBezTo>
                <a:cubicBezTo>
                  <a:pt x="41" y="242"/>
                  <a:pt x="40" y="236"/>
                  <a:pt x="40" y="230"/>
                </a:cubicBezTo>
                <a:cubicBezTo>
                  <a:pt x="40" y="132"/>
                  <a:pt x="111" y="55"/>
                  <a:pt x="200" y="55"/>
                </a:cubicBezTo>
                <a:close/>
                <a:moveTo>
                  <a:pt x="163" y="207"/>
                </a:moveTo>
                <a:cubicBezTo>
                  <a:pt x="149" y="230"/>
                  <a:pt x="158" y="250"/>
                  <a:pt x="178" y="261"/>
                </a:cubicBezTo>
                <a:cubicBezTo>
                  <a:pt x="197" y="272"/>
                  <a:pt x="218" y="270"/>
                  <a:pt x="232" y="247"/>
                </a:cubicBezTo>
                <a:cubicBezTo>
                  <a:pt x="246" y="223"/>
                  <a:pt x="333" y="9"/>
                  <a:pt x="326" y="5"/>
                </a:cubicBezTo>
                <a:cubicBezTo>
                  <a:pt x="318" y="0"/>
                  <a:pt x="177" y="183"/>
                  <a:pt x="163" y="20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>
            <a:off x="744698" y="3043514"/>
            <a:ext cx="3201695" cy="43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 b="1" i="0" u="none" strike="noStrike" cap="none" dirty="0">
                <a:solidFill>
                  <a:schemeClr val="accent6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2022/5月前完成平台模型</a:t>
            </a:r>
            <a:endParaRPr sz="1867" b="1" i="0" u="none" strike="noStrike" cap="none" dirty="0">
              <a:solidFill>
                <a:schemeClr val="accent6"/>
              </a:solidFill>
              <a:latin typeface="微軟正黑體" pitchFamily="34" charset="-120"/>
              <a:ea typeface="微軟正黑體" pitchFamily="34" charset="-120"/>
              <a:cs typeface="Lato Light"/>
              <a:sym typeface="Lato Light"/>
            </a:endParaRPr>
          </a:p>
        </p:txBody>
      </p:sp>
      <p:sp>
        <p:nvSpPr>
          <p:cNvPr id="395" name="Google Shape;395;p18"/>
          <p:cNvSpPr txBox="1"/>
          <p:nvPr/>
        </p:nvSpPr>
        <p:spPr>
          <a:xfrm>
            <a:off x="750242" y="3559414"/>
            <a:ext cx="3756000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本組目標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是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設計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出一</a:t>
            </a:r>
            <a:r>
              <a:rPr lang="zh-TW" altLang="en-US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款</a:t>
            </a:r>
            <a:r>
              <a:rPr lang="zh-TW" sz="2000" dirty="0" smtClean="0">
                <a:latin typeface="微軟正黑體" pitchFamily="34" charset="-120"/>
                <a:ea typeface="微軟正黑體" pitchFamily="34" charset="-120"/>
              </a:rPr>
              <a:t>A</a:t>
            </a:r>
            <a:r>
              <a:rPr lang="zh-TW" sz="2000" dirty="0">
                <a:latin typeface="微軟正黑體" pitchFamily="34" charset="-120"/>
                <a:ea typeface="微軟正黑體" pitchFamily="34" charset="-120"/>
              </a:rPr>
              <a:t>PP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endParaRPr lang="en-US" altLang="zh-TW" sz="2000" b="0" i="0" u="none" strike="noStrike" cap="none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裡面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包含活動平台、問卷平台，並且導入行銷方法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、</a:t>
            </a:r>
            <a:r>
              <a:rPr lang="zh-TW" altLang="en-US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獎勵機制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以此吸引學生去使用</a:t>
            </a: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endParaRPr lang="en-US" altLang="zh-TW" sz="2000" b="0" i="0" u="none" strike="noStrike" cap="none" dirty="0" smtClean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最終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幫助三校師生的交流和</a:t>
            </a:r>
            <a:r>
              <a:rPr lang="zh-TW" sz="2000" dirty="0">
                <a:latin typeface="微軟正黑體" pitchFamily="34" charset="-120"/>
                <a:ea typeface="微軟正黑體" pitchFamily="34" charset="-120"/>
              </a:rPr>
              <a:t>互動、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互助。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6" name="Google Shape;396;p18"/>
          <p:cNvSpPr txBox="1"/>
          <p:nvPr/>
        </p:nvSpPr>
        <p:spPr>
          <a:xfrm>
            <a:off x="8010846" y="1783450"/>
            <a:ext cx="2985253" cy="81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67" b="1" i="0" u="none" strike="noStrike" cap="none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APP</a:t>
            </a:r>
            <a:r>
              <a:rPr lang="zh-TW" sz="1867" b="1" i="0" u="none" strike="noStrike" cap="none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平台</a:t>
            </a:r>
            <a:endParaRPr sz="1867" b="1" i="0" u="none" strike="noStrike" cap="none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建立</a:t>
            </a:r>
            <a:r>
              <a:rPr lang="zh-TW" sz="1400" b="1" i="0" u="none" strike="noStrike" cap="none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出</a:t>
            </a:r>
            <a:r>
              <a:rPr lang="en-US" altLang="zh-TW" b="1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APP</a:t>
            </a:r>
            <a:r>
              <a:rPr lang="zh-TW" sz="1400" b="1" i="0" u="none" strike="noStrike" cap="none" dirty="0" smtClean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模型</a:t>
            </a:r>
            <a:r>
              <a:rPr lang="zh-TW" sz="1400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，並且可以同時容納1000人上線。</a:t>
            </a:r>
            <a:endParaRPr sz="1400" b="1" i="0" u="none" strike="noStrike" cap="none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7" name="Google Shape;397;p18"/>
          <p:cNvSpPr txBox="1"/>
          <p:nvPr/>
        </p:nvSpPr>
        <p:spPr>
          <a:xfrm>
            <a:off x="8310534" y="2894135"/>
            <a:ext cx="2985253" cy="81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 b="1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商業模式</a:t>
            </a:r>
            <a:endParaRPr sz="1867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設計出行銷方法、營利模式、獎勵機制…等。</a:t>
            </a:r>
            <a:endParaRPr sz="1400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8" name="Google Shape;398;p18"/>
          <p:cNvSpPr txBox="1"/>
          <p:nvPr/>
        </p:nvSpPr>
        <p:spPr>
          <a:xfrm>
            <a:off x="8636000" y="4038015"/>
            <a:ext cx="3428181" cy="5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1867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提升</a:t>
            </a:r>
            <a:r>
              <a:rPr lang="zh-TW" altLang="en-US" sz="1867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三</a:t>
            </a:r>
            <a:r>
              <a:rPr lang="zh-TW" altLang="en-US" sz="1867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校交流機會</a:t>
            </a:r>
            <a:endParaRPr lang="en-US" altLang="zh-TW" sz="1867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lvl="0"/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1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. </a:t>
            </a: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50%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的活動參與人次</a:t>
            </a:r>
            <a:endParaRPr sz="1400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9" name="Google Shape;399;p18"/>
          <p:cNvSpPr txBox="1"/>
          <p:nvPr/>
        </p:nvSpPr>
        <p:spPr>
          <a:xfrm>
            <a:off x="9064507" y="5127041"/>
            <a:ext cx="3127500" cy="85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1867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提升</a:t>
            </a:r>
            <a:r>
              <a:rPr lang="zh-TW" sz="1867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市</a:t>
            </a:r>
            <a:r>
              <a:rPr lang="zh-TW" sz="1867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調</a:t>
            </a:r>
            <a:r>
              <a:rPr lang="zh-TW" sz="1867" b="1" i="0" u="none" strike="noStrike" cap="none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效率</a:t>
            </a:r>
            <a:endParaRPr lang="en-US" altLang="zh-TW" sz="1867" b="1" i="0" u="none" strike="noStrike" cap="none" dirty="0" smtClean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lvl="0"/>
            <a:r>
              <a:rPr lang="en-US" altLang="zh-TW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 Black"/>
              </a:rPr>
              <a:t>1</a:t>
            </a:r>
            <a:r>
              <a:rPr lang="en-US" altLang="zh-TW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. 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50%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的問卷發佈數量</a:t>
            </a:r>
          </a:p>
          <a:p>
            <a:pPr lvl="0">
              <a:lnSpc>
                <a:spcPct val="120000"/>
              </a:lnSpc>
            </a:pPr>
            <a:r>
              <a:rPr lang="en-US" altLang="zh-TW" b="1" dirty="0" smtClean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2. 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100%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的填寫人次</a:t>
            </a:r>
            <a:endParaRPr sz="1400" b="1" i="0" u="none" strike="noStrike" cap="none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pic>
        <p:nvPicPr>
          <p:cNvPr id="400" name="Google Shape;40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7420" y="4761021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8"/>
          <p:cNvSpPr/>
          <p:nvPr/>
        </p:nvSpPr>
        <p:spPr>
          <a:xfrm>
            <a:off x="7870538" y="4160342"/>
            <a:ext cx="681500" cy="681500"/>
          </a:xfrm>
          <a:prstGeom prst="ellipse">
            <a:avLst/>
          </a:prstGeom>
          <a:solidFill>
            <a:srgbClr val="D7F0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2" name="Google Shape;402;p18"/>
          <p:cNvSpPr/>
          <p:nvPr/>
        </p:nvSpPr>
        <p:spPr>
          <a:xfrm>
            <a:off x="8019042" y="4327064"/>
            <a:ext cx="400593" cy="311377"/>
          </a:xfrm>
          <a:custGeom>
            <a:avLst/>
            <a:gdLst/>
            <a:ahLst/>
            <a:cxnLst/>
            <a:rect l="l" t="t" r="r" b="b"/>
            <a:pathLst>
              <a:path w="334" h="261" extrusionOk="0">
                <a:moveTo>
                  <a:pt x="329" y="204"/>
                </a:moveTo>
                <a:cubicBezTo>
                  <a:pt x="333" y="206"/>
                  <a:pt x="334" y="211"/>
                  <a:pt x="334" y="214"/>
                </a:cubicBezTo>
                <a:cubicBezTo>
                  <a:pt x="333" y="219"/>
                  <a:pt x="331" y="222"/>
                  <a:pt x="328" y="224"/>
                </a:cubicBezTo>
                <a:cubicBezTo>
                  <a:pt x="304" y="236"/>
                  <a:pt x="304" y="236"/>
                  <a:pt x="304" y="236"/>
                </a:cubicBezTo>
                <a:cubicBezTo>
                  <a:pt x="302" y="237"/>
                  <a:pt x="300" y="237"/>
                  <a:pt x="298" y="237"/>
                </a:cubicBezTo>
                <a:cubicBezTo>
                  <a:pt x="296" y="237"/>
                  <a:pt x="294" y="237"/>
                  <a:pt x="293" y="236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4" y="176"/>
                  <a:pt x="143" y="177"/>
                  <a:pt x="142" y="177"/>
                </a:cubicBezTo>
                <a:cubicBezTo>
                  <a:pt x="144" y="183"/>
                  <a:pt x="144" y="189"/>
                  <a:pt x="144" y="195"/>
                </a:cubicBezTo>
                <a:cubicBezTo>
                  <a:pt x="142" y="214"/>
                  <a:pt x="129" y="232"/>
                  <a:pt x="109" y="245"/>
                </a:cubicBezTo>
                <a:cubicBezTo>
                  <a:pt x="93" y="255"/>
                  <a:pt x="75" y="261"/>
                  <a:pt x="58" y="261"/>
                </a:cubicBezTo>
                <a:cubicBezTo>
                  <a:pt x="41" y="261"/>
                  <a:pt x="27" y="256"/>
                  <a:pt x="16" y="246"/>
                </a:cubicBezTo>
                <a:cubicBezTo>
                  <a:pt x="6" y="237"/>
                  <a:pt x="0" y="222"/>
                  <a:pt x="2" y="208"/>
                </a:cubicBezTo>
                <a:cubicBezTo>
                  <a:pt x="3" y="189"/>
                  <a:pt x="16" y="171"/>
                  <a:pt x="36" y="158"/>
                </a:cubicBezTo>
                <a:cubicBezTo>
                  <a:pt x="52" y="148"/>
                  <a:pt x="71" y="142"/>
                  <a:pt x="88" y="142"/>
                </a:cubicBezTo>
                <a:cubicBezTo>
                  <a:pt x="98" y="142"/>
                  <a:pt x="108" y="144"/>
                  <a:pt x="116" y="148"/>
                </a:cubicBezTo>
                <a:cubicBezTo>
                  <a:pt x="117" y="146"/>
                  <a:pt x="118" y="145"/>
                  <a:pt x="120" y="144"/>
                </a:cubicBezTo>
                <a:cubicBezTo>
                  <a:pt x="143" y="130"/>
                  <a:pt x="143" y="130"/>
                  <a:pt x="143" y="130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18" y="116"/>
                  <a:pt x="117" y="114"/>
                  <a:pt x="116" y="113"/>
                </a:cubicBezTo>
                <a:cubicBezTo>
                  <a:pt x="108" y="116"/>
                  <a:pt x="98" y="118"/>
                  <a:pt x="88" y="118"/>
                </a:cubicBezTo>
                <a:cubicBezTo>
                  <a:pt x="71" y="118"/>
                  <a:pt x="52" y="113"/>
                  <a:pt x="36" y="103"/>
                </a:cubicBezTo>
                <a:cubicBezTo>
                  <a:pt x="16" y="90"/>
                  <a:pt x="3" y="71"/>
                  <a:pt x="2" y="52"/>
                </a:cubicBezTo>
                <a:cubicBezTo>
                  <a:pt x="0" y="38"/>
                  <a:pt x="6" y="24"/>
                  <a:pt x="16" y="14"/>
                </a:cubicBezTo>
                <a:cubicBezTo>
                  <a:pt x="27" y="5"/>
                  <a:pt x="41" y="0"/>
                  <a:pt x="58" y="0"/>
                </a:cubicBezTo>
                <a:cubicBezTo>
                  <a:pt x="75" y="0"/>
                  <a:pt x="93" y="5"/>
                  <a:pt x="109" y="15"/>
                </a:cubicBezTo>
                <a:cubicBezTo>
                  <a:pt x="129" y="28"/>
                  <a:pt x="142" y="46"/>
                  <a:pt x="144" y="65"/>
                </a:cubicBezTo>
                <a:cubicBezTo>
                  <a:pt x="144" y="72"/>
                  <a:pt x="144" y="78"/>
                  <a:pt x="142" y="83"/>
                </a:cubicBezTo>
                <a:cubicBezTo>
                  <a:pt x="143" y="84"/>
                  <a:pt x="144" y="84"/>
                  <a:pt x="144" y="84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293" y="25"/>
                  <a:pt x="293" y="25"/>
                  <a:pt x="293" y="25"/>
                </a:cubicBezTo>
                <a:cubicBezTo>
                  <a:pt x="294" y="24"/>
                  <a:pt x="296" y="23"/>
                  <a:pt x="298" y="23"/>
                </a:cubicBezTo>
                <a:cubicBezTo>
                  <a:pt x="300" y="23"/>
                  <a:pt x="302" y="24"/>
                  <a:pt x="304" y="25"/>
                </a:cubicBezTo>
                <a:cubicBezTo>
                  <a:pt x="328" y="37"/>
                  <a:pt x="328" y="37"/>
                  <a:pt x="328" y="37"/>
                </a:cubicBezTo>
                <a:cubicBezTo>
                  <a:pt x="331" y="38"/>
                  <a:pt x="333" y="42"/>
                  <a:pt x="334" y="46"/>
                </a:cubicBezTo>
                <a:cubicBezTo>
                  <a:pt x="334" y="50"/>
                  <a:pt x="333" y="54"/>
                  <a:pt x="329" y="56"/>
                </a:cubicBezTo>
                <a:cubicBezTo>
                  <a:pt x="235" y="130"/>
                  <a:pt x="235" y="130"/>
                  <a:pt x="235" y="130"/>
                </a:cubicBezTo>
                <a:lnTo>
                  <a:pt x="329" y="204"/>
                </a:lnTo>
                <a:close/>
                <a:moveTo>
                  <a:pt x="93" y="40"/>
                </a:moveTo>
                <a:cubicBezTo>
                  <a:pt x="82" y="33"/>
                  <a:pt x="69" y="29"/>
                  <a:pt x="58" y="29"/>
                </a:cubicBezTo>
                <a:cubicBezTo>
                  <a:pt x="49" y="29"/>
                  <a:pt x="41" y="32"/>
                  <a:pt x="37" y="36"/>
                </a:cubicBezTo>
                <a:cubicBezTo>
                  <a:pt x="25" y="46"/>
                  <a:pt x="32" y="65"/>
                  <a:pt x="52" y="78"/>
                </a:cubicBezTo>
                <a:cubicBezTo>
                  <a:pt x="64" y="85"/>
                  <a:pt x="77" y="89"/>
                  <a:pt x="88" y="89"/>
                </a:cubicBezTo>
                <a:cubicBezTo>
                  <a:pt x="97" y="89"/>
                  <a:pt x="104" y="86"/>
                  <a:pt x="109" y="82"/>
                </a:cubicBezTo>
                <a:cubicBezTo>
                  <a:pt x="120" y="72"/>
                  <a:pt x="113" y="53"/>
                  <a:pt x="93" y="40"/>
                </a:cubicBezTo>
                <a:close/>
                <a:moveTo>
                  <a:pt x="109" y="178"/>
                </a:moveTo>
                <a:cubicBezTo>
                  <a:pt x="104" y="174"/>
                  <a:pt x="97" y="172"/>
                  <a:pt x="88" y="172"/>
                </a:cubicBezTo>
                <a:cubicBezTo>
                  <a:pt x="77" y="172"/>
                  <a:pt x="64" y="175"/>
                  <a:pt x="52" y="183"/>
                </a:cubicBezTo>
                <a:cubicBezTo>
                  <a:pt x="32" y="195"/>
                  <a:pt x="25" y="214"/>
                  <a:pt x="37" y="224"/>
                </a:cubicBezTo>
                <a:cubicBezTo>
                  <a:pt x="41" y="229"/>
                  <a:pt x="49" y="231"/>
                  <a:pt x="58" y="231"/>
                </a:cubicBezTo>
                <a:cubicBezTo>
                  <a:pt x="69" y="231"/>
                  <a:pt x="82" y="227"/>
                  <a:pt x="93" y="220"/>
                </a:cubicBezTo>
                <a:cubicBezTo>
                  <a:pt x="113" y="208"/>
                  <a:pt x="120" y="189"/>
                  <a:pt x="109" y="178"/>
                </a:cubicBezTo>
                <a:close/>
                <a:moveTo>
                  <a:pt x="186" y="154"/>
                </a:moveTo>
                <a:cubicBezTo>
                  <a:pt x="322" y="47"/>
                  <a:pt x="322" y="47"/>
                  <a:pt x="322" y="47"/>
                </a:cubicBezTo>
                <a:cubicBezTo>
                  <a:pt x="298" y="35"/>
                  <a:pt x="298" y="35"/>
                  <a:pt x="298" y="35"/>
                </a:cubicBezTo>
                <a:cubicBezTo>
                  <a:pt x="156" y="115"/>
                  <a:pt x="156" y="115"/>
                  <a:pt x="156" y="115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26" y="154"/>
                  <a:pt x="126" y="154"/>
                  <a:pt x="126" y="154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6"/>
                  <a:pt x="129" y="156"/>
                  <a:pt x="129" y="157"/>
                </a:cubicBezTo>
                <a:cubicBezTo>
                  <a:pt x="131" y="158"/>
                  <a:pt x="132" y="160"/>
                  <a:pt x="133" y="161"/>
                </a:cubicBezTo>
                <a:cubicBezTo>
                  <a:pt x="138" y="166"/>
                  <a:pt x="138" y="166"/>
                  <a:pt x="138" y="166"/>
                </a:cubicBezTo>
                <a:cubicBezTo>
                  <a:pt x="168" y="148"/>
                  <a:pt x="168" y="148"/>
                  <a:pt x="168" y="148"/>
                </a:cubicBezTo>
                <a:lnTo>
                  <a:pt x="186" y="154"/>
                </a:lnTo>
                <a:close/>
                <a:moveTo>
                  <a:pt x="144" y="117"/>
                </a:moveTo>
                <a:cubicBezTo>
                  <a:pt x="144" y="115"/>
                  <a:pt x="144" y="115"/>
                  <a:pt x="144" y="115"/>
                </a:cubicBezTo>
                <a:cubicBezTo>
                  <a:pt x="144" y="111"/>
                  <a:pt x="146" y="107"/>
                  <a:pt x="150" y="105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32" y="101"/>
                  <a:pt x="131" y="102"/>
                  <a:pt x="129" y="104"/>
                </a:cubicBezTo>
                <a:cubicBezTo>
                  <a:pt x="129" y="104"/>
                  <a:pt x="128" y="104"/>
                  <a:pt x="128" y="105"/>
                </a:cubicBezTo>
                <a:cubicBezTo>
                  <a:pt x="126" y="106"/>
                  <a:pt x="126" y="106"/>
                  <a:pt x="126" y="106"/>
                </a:cubicBezTo>
                <a:lnTo>
                  <a:pt x="144" y="117"/>
                </a:lnTo>
                <a:close/>
                <a:moveTo>
                  <a:pt x="192" y="130"/>
                </a:moveTo>
                <a:cubicBezTo>
                  <a:pt x="192" y="137"/>
                  <a:pt x="186" y="142"/>
                  <a:pt x="180" y="142"/>
                </a:cubicBezTo>
                <a:cubicBezTo>
                  <a:pt x="173" y="142"/>
                  <a:pt x="168" y="137"/>
                  <a:pt x="168" y="130"/>
                </a:cubicBezTo>
                <a:cubicBezTo>
                  <a:pt x="168" y="124"/>
                  <a:pt x="173" y="118"/>
                  <a:pt x="180" y="118"/>
                </a:cubicBezTo>
                <a:cubicBezTo>
                  <a:pt x="186" y="118"/>
                  <a:pt x="192" y="124"/>
                  <a:pt x="192" y="130"/>
                </a:cubicBezTo>
                <a:close/>
                <a:moveTo>
                  <a:pt x="322" y="213"/>
                </a:moveTo>
                <a:cubicBezTo>
                  <a:pt x="226" y="138"/>
                  <a:pt x="226" y="138"/>
                  <a:pt x="226" y="138"/>
                </a:cubicBezTo>
                <a:cubicBezTo>
                  <a:pt x="193" y="163"/>
                  <a:pt x="193" y="163"/>
                  <a:pt x="193" y="163"/>
                </a:cubicBezTo>
                <a:cubicBezTo>
                  <a:pt x="192" y="164"/>
                  <a:pt x="191" y="164"/>
                  <a:pt x="190" y="165"/>
                </a:cubicBezTo>
                <a:cubicBezTo>
                  <a:pt x="298" y="225"/>
                  <a:pt x="298" y="225"/>
                  <a:pt x="298" y="225"/>
                </a:cubicBezTo>
                <a:lnTo>
                  <a:pt x="322" y="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3" name="Google Shape;40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3609" y="5852557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8"/>
          <p:cNvSpPr/>
          <p:nvPr/>
        </p:nvSpPr>
        <p:spPr>
          <a:xfrm>
            <a:off x="8299045" y="5249367"/>
            <a:ext cx="681500" cy="681500"/>
          </a:xfrm>
          <a:prstGeom prst="ellipse">
            <a:avLst/>
          </a:prstGeom>
          <a:solidFill>
            <a:srgbClr val="BFE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5" name="Google Shape;405;p18"/>
          <p:cNvSpPr/>
          <p:nvPr/>
        </p:nvSpPr>
        <p:spPr>
          <a:xfrm>
            <a:off x="8519143" y="5386918"/>
            <a:ext cx="275167" cy="412749"/>
          </a:xfrm>
          <a:custGeom>
            <a:avLst/>
            <a:gdLst/>
            <a:ahLst/>
            <a:cxnLst/>
            <a:rect l="l" t="t" r="r" b="b"/>
            <a:pathLst>
              <a:path w="190" h="285" extrusionOk="0">
                <a:moveTo>
                  <a:pt x="172" y="90"/>
                </a:moveTo>
                <a:cubicBezTo>
                  <a:pt x="172" y="157"/>
                  <a:pt x="124" y="172"/>
                  <a:pt x="93" y="182"/>
                </a:cubicBezTo>
                <a:cubicBezTo>
                  <a:pt x="63" y="191"/>
                  <a:pt x="54" y="196"/>
                  <a:pt x="54" y="214"/>
                </a:cubicBezTo>
                <a:cubicBezTo>
                  <a:pt x="54" y="219"/>
                  <a:pt x="54" y="219"/>
                  <a:pt x="54" y="219"/>
                </a:cubicBezTo>
                <a:cubicBezTo>
                  <a:pt x="64" y="225"/>
                  <a:pt x="71" y="236"/>
                  <a:pt x="71" y="249"/>
                </a:cubicBezTo>
                <a:cubicBezTo>
                  <a:pt x="71" y="269"/>
                  <a:pt x="56" y="285"/>
                  <a:pt x="36" y="285"/>
                </a:cubicBezTo>
                <a:cubicBezTo>
                  <a:pt x="16" y="285"/>
                  <a:pt x="0" y="269"/>
                  <a:pt x="0" y="249"/>
                </a:cubicBezTo>
                <a:cubicBezTo>
                  <a:pt x="0" y="236"/>
                  <a:pt x="7" y="225"/>
                  <a:pt x="18" y="219"/>
                </a:cubicBezTo>
                <a:cubicBezTo>
                  <a:pt x="18" y="66"/>
                  <a:pt x="18" y="66"/>
                  <a:pt x="18" y="66"/>
                </a:cubicBezTo>
                <a:cubicBezTo>
                  <a:pt x="7" y="60"/>
                  <a:pt x="0" y="49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1" y="16"/>
                  <a:pt x="71" y="36"/>
                </a:cubicBezTo>
                <a:cubicBezTo>
                  <a:pt x="71" y="49"/>
                  <a:pt x="64" y="60"/>
                  <a:pt x="54" y="66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63" y="154"/>
                  <a:pt x="73" y="151"/>
                  <a:pt x="82" y="148"/>
                </a:cubicBezTo>
                <a:cubicBezTo>
                  <a:pt x="117" y="137"/>
                  <a:pt x="136" y="129"/>
                  <a:pt x="137" y="90"/>
                </a:cubicBezTo>
                <a:cubicBezTo>
                  <a:pt x="126" y="84"/>
                  <a:pt x="119" y="73"/>
                  <a:pt x="119" y="59"/>
                </a:cubicBezTo>
                <a:cubicBezTo>
                  <a:pt x="119" y="40"/>
                  <a:pt x="135" y="24"/>
                  <a:pt x="155" y="24"/>
                </a:cubicBezTo>
                <a:cubicBezTo>
                  <a:pt x="174" y="24"/>
                  <a:pt x="190" y="40"/>
                  <a:pt x="190" y="59"/>
                </a:cubicBezTo>
                <a:cubicBezTo>
                  <a:pt x="190" y="73"/>
                  <a:pt x="183" y="84"/>
                  <a:pt x="172" y="90"/>
                </a:cubicBezTo>
                <a:close/>
                <a:moveTo>
                  <a:pt x="36" y="18"/>
                </a:moveTo>
                <a:cubicBezTo>
                  <a:pt x="26" y="18"/>
                  <a:pt x="18" y="26"/>
                  <a:pt x="18" y="36"/>
                </a:cubicBezTo>
                <a:cubicBezTo>
                  <a:pt x="18" y="45"/>
                  <a:pt x="26" y="53"/>
                  <a:pt x="36" y="53"/>
                </a:cubicBezTo>
                <a:cubicBezTo>
                  <a:pt x="46" y="53"/>
                  <a:pt x="54" y="45"/>
                  <a:pt x="54" y="36"/>
                </a:cubicBezTo>
                <a:cubicBezTo>
                  <a:pt x="54" y="26"/>
                  <a:pt x="46" y="18"/>
                  <a:pt x="36" y="18"/>
                </a:cubicBezTo>
                <a:close/>
                <a:moveTo>
                  <a:pt x="36" y="232"/>
                </a:moveTo>
                <a:cubicBezTo>
                  <a:pt x="26" y="232"/>
                  <a:pt x="18" y="239"/>
                  <a:pt x="18" y="249"/>
                </a:cubicBezTo>
                <a:cubicBezTo>
                  <a:pt x="18" y="259"/>
                  <a:pt x="26" y="267"/>
                  <a:pt x="36" y="267"/>
                </a:cubicBezTo>
                <a:cubicBezTo>
                  <a:pt x="46" y="267"/>
                  <a:pt x="54" y="259"/>
                  <a:pt x="54" y="249"/>
                </a:cubicBezTo>
                <a:cubicBezTo>
                  <a:pt x="54" y="239"/>
                  <a:pt x="46" y="232"/>
                  <a:pt x="36" y="232"/>
                </a:cubicBezTo>
                <a:close/>
                <a:moveTo>
                  <a:pt x="155" y="42"/>
                </a:moveTo>
                <a:cubicBezTo>
                  <a:pt x="145" y="42"/>
                  <a:pt x="137" y="50"/>
                  <a:pt x="137" y="59"/>
                </a:cubicBezTo>
                <a:cubicBezTo>
                  <a:pt x="137" y="69"/>
                  <a:pt x="145" y="77"/>
                  <a:pt x="155" y="77"/>
                </a:cubicBezTo>
                <a:cubicBezTo>
                  <a:pt x="164" y="77"/>
                  <a:pt x="172" y="69"/>
                  <a:pt x="172" y="59"/>
                </a:cubicBezTo>
                <a:cubicBezTo>
                  <a:pt x="172" y="50"/>
                  <a:pt x="164" y="42"/>
                  <a:pt x="155" y="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6" name="Google Shape;40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1028" y="3625367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/>
          <p:cNvSpPr/>
          <p:nvPr/>
        </p:nvSpPr>
        <p:spPr>
          <a:xfrm>
            <a:off x="7545071" y="3016462"/>
            <a:ext cx="681500" cy="681500"/>
          </a:xfrm>
          <a:prstGeom prst="ellipse">
            <a:avLst/>
          </a:prstGeom>
          <a:solidFill>
            <a:srgbClr val="318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8" name="Google Shape;408;p18"/>
          <p:cNvSpPr/>
          <p:nvPr/>
        </p:nvSpPr>
        <p:spPr>
          <a:xfrm>
            <a:off x="7704351" y="3207789"/>
            <a:ext cx="377331" cy="281913"/>
          </a:xfrm>
          <a:custGeom>
            <a:avLst/>
            <a:gdLst/>
            <a:ahLst/>
            <a:cxnLst/>
            <a:rect l="l" t="t" r="r" b="b"/>
            <a:pathLst>
              <a:path w="261" h="195" extrusionOk="0">
                <a:moveTo>
                  <a:pt x="261" y="195"/>
                </a:moveTo>
                <a:lnTo>
                  <a:pt x="0" y="195"/>
                </a:lnTo>
                <a:lnTo>
                  <a:pt x="0" y="0"/>
                </a:lnTo>
                <a:lnTo>
                  <a:pt x="17" y="0"/>
                </a:lnTo>
                <a:lnTo>
                  <a:pt x="17" y="179"/>
                </a:lnTo>
                <a:lnTo>
                  <a:pt x="261" y="179"/>
                </a:lnTo>
                <a:lnTo>
                  <a:pt x="261" y="195"/>
                </a:lnTo>
                <a:close/>
                <a:moveTo>
                  <a:pt x="82" y="163"/>
                </a:moveTo>
                <a:lnTo>
                  <a:pt x="49" y="163"/>
                </a:lnTo>
                <a:lnTo>
                  <a:pt x="49" y="98"/>
                </a:lnTo>
                <a:lnTo>
                  <a:pt x="82" y="98"/>
                </a:lnTo>
                <a:lnTo>
                  <a:pt x="82" y="163"/>
                </a:lnTo>
                <a:close/>
                <a:moveTo>
                  <a:pt x="130" y="163"/>
                </a:moveTo>
                <a:lnTo>
                  <a:pt x="98" y="163"/>
                </a:lnTo>
                <a:lnTo>
                  <a:pt x="98" y="33"/>
                </a:lnTo>
                <a:lnTo>
                  <a:pt x="130" y="33"/>
                </a:lnTo>
                <a:lnTo>
                  <a:pt x="130" y="163"/>
                </a:lnTo>
                <a:close/>
                <a:moveTo>
                  <a:pt x="179" y="163"/>
                </a:moveTo>
                <a:lnTo>
                  <a:pt x="147" y="163"/>
                </a:lnTo>
                <a:lnTo>
                  <a:pt x="147" y="65"/>
                </a:lnTo>
                <a:lnTo>
                  <a:pt x="179" y="65"/>
                </a:lnTo>
                <a:lnTo>
                  <a:pt x="179" y="163"/>
                </a:lnTo>
                <a:close/>
                <a:moveTo>
                  <a:pt x="228" y="163"/>
                </a:moveTo>
                <a:lnTo>
                  <a:pt x="196" y="163"/>
                </a:lnTo>
                <a:lnTo>
                  <a:pt x="196" y="17"/>
                </a:lnTo>
                <a:lnTo>
                  <a:pt x="228" y="17"/>
                </a:lnTo>
                <a:lnTo>
                  <a:pt x="228" y="16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9" name="Google Shape;40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0828" y="2498452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8"/>
          <p:cNvSpPr/>
          <p:nvPr/>
        </p:nvSpPr>
        <p:spPr>
          <a:xfrm>
            <a:off x="7245383" y="1905777"/>
            <a:ext cx="681500" cy="681500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11" name="Google Shape;411;p18"/>
          <p:cNvSpPr/>
          <p:nvPr/>
        </p:nvSpPr>
        <p:spPr>
          <a:xfrm>
            <a:off x="7374664" y="2068193"/>
            <a:ext cx="398843" cy="313127"/>
          </a:xfrm>
          <a:custGeom>
            <a:avLst/>
            <a:gdLst/>
            <a:ahLst/>
            <a:cxnLst/>
            <a:rect l="l" t="t" r="r" b="b"/>
            <a:pathLst>
              <a:path w="332" h="262" extrusionOk="0">
                <a:moveTo>
                  <a:pt x="306" y="256"/>
                </a:moveTo>
                <a:cubicBezTo>
                  <a:pt x="304" y="259"/>
                  <a:pt x="300" y="262"/>
                  <a:pt x="296" y="262"/>
                </a:cubicBezTo>
                <a:cubicBezTo>
                  <a:pt x="36" y="262"/>
                  <a:pt x="36" y="262"/>
                  <a:pt x="36" y="262"/>
                </a:cubicBezTo>
                <a:cubicBezTo>
                  <a:pt x="32" y="262"/>
                  <a:pt x="28" y="259"/>
                  <a:pt x="26" y="256"/>
                </a:cubicBezTo>
                <a:cubicBezTo>
                  <a:pt x="9" y="229"/>
                  <a:pt x="0" y="198"/>
                  <a:pt x="0" y="167"/>
                </a:cubicBezTo>
                <a:cubicBezTo>
                  <a:pt x="0" y="75"/>
                  <a:pt x="74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198"/>
                  <a:pt x="323" y="229"/>
                  <a:pt x="306" y="256"/>
                </a:cubicBezTo>
                <a:close/>
                <a:moveTo>
                  <a:pt x="47" y="143"/>
                </a:moveTo>
                <a:cubicBezTo>
                  <a:pt x="34" y="143"/>
                  <a:pt x="24" y="153"/>
                  <a:pt x="24" y="167"/>
                </a:cubicBezTo>
                <a:cubicBezTo>
                  <a:pt x="24" y="180"/>
                  <a:pt x="34" y="190"/>
                  <a:pt x="47" y="190"/>
                </a:cubicBezTo>
                <a:cubicBezTo>
                  <a:pt x="61" y="190"/>
                  <a:pt x="71" y="180"/>
                  <a:pt x="71" y="167"/>
                </a:cubicBezTo>
                <a:cubicBezTo>
                  <a:pt x="71" y="153"/>
                  <a:pt x="61" y="143"/>
                  <a:pt x="47" y="143"/>
                </a:cubicBezTo>
                <a:close/>
                <a:moveTo>
                  <a:pt x="83" y="60"/>
                </a:moveTo>
                <a:cubicBezTo>
                  <a:pt x="70" y="60"/>
                  <a:pt x="59" y="70"/>
                  <a:pt x="59" y="83"/>
                </a:cubicBezTo>
                <a:cubicBezTo>
                  <a:pt x="59" y="97"/>
                  <a:pt x="70" y="107"/>
                  <a:pt x="83" y="107"/>
                </a:cubicBezTo>
                <a:cubicBezTo>
                  <a:pt x="96" y="107"/>
                  <a:pt x="107" y="97"/>
                  <a:pt x="107" y="83"/>
                </a:cubicBezTo>
                <a:cubicBezTo>
                  <a:pt x="107" y="70"/>
                  <a:pt x="96" y="60"/>
                  <a:pt x="83" y="60"/>
                </a:cubicBezTo>
                <a:close/>
                <a:moveTo>
                  <a:pt x="205" y="102"/>
                </a:moveTo>
                <a:cubicBezTo>
                  <a:pt x="206" y="95"/>
                  <a:pt x="203" y="89"/>
                  <a:pt x="196" y="87"/>
                </a:cubicBezTo>
                <a:cubicBezTo>
                  <a:pt x="190" y="86"/>
                  <a:pt x="184" y="90"/>
                  <a:pt x="182" y="96"/>
                </a:cubicBezTo>
                <a:cubicBezTo>
                  <a:pt x="163" y="167"/>
                  <a:pt x="163" y="167"/>
                  <a:pt x="163" y="167"/>
                </a:cubicBezTo>
                <a:cubicBezTo>
                  <a:pt x="148" y="168"/>
                  <a:pt x="136" y="178"/>
                  <a:pt x="132" y="193"/>
                </a:cubicBezTo>
                <a:cubicBezTo>
                  <a:pt x="127" y="212"/>
                  <a:pt x="138" y="232"/>
                  <a:pt x="157" y="237"/>
                </a:cubicBezTo>
                <a:cubicBezTo>
                  <a:pt x="176" y="242"/>
                  <a:pt x="196" y="230"/>
                  <a:pt x="201" y="211"/>
                </a:cubicBezTo>
                <a:cubicBezTo>
                  <a:pt x="204" y="196"/>
                  <a:pt x="198" y="181"/>
                  <a:pt x="186" y="173"/>
                </a:cubicBezTo>
                <a:lnTo>
                  <a:pt x="205" y="102"/>
                </a:lnTo>
                <a:close/>
                <a:moveTo>
                  <a:pt x="166" y="24"/>
                </a:moveTo>
                <a:cubicBezTo>
                  <a:pt x="153" y="24"/>
                  <a:pt x="142" y="35"/>
                  <a:pt x="142" y="48"/>
                </a:cubicBezTo>
                <a:cubicBezTo>
                  <a:pt x="142" y="61"/>
                  <a:pt x="153" y="72"/>
                  <a:pt x="166" y="72"/>
                </a:cubicBezTo>
                <a:cubicBezTo>
                  <a:pt x="179" y="72"/>
                  <a:pt x="190" y="61"/>
                  <a:pt x="190" y="48"/>
                </a:cubicBezTo>
                <a:cubicBezTo>
                  <a:pt x="190" y="35"/>
                  <a:pt x="179" y="24"/>
                  <a:pt x="166" y="24"/>
                </a:cubicBezTo>
                <a:close/>
                <a:moveTo>
                  <a:pt x="249" y="60"/>
                </a:moveTo>
                <a:cubicBezTo>
                  <a:pt x="236" y="60"/>
                  <a:pt x="225" y="70"/>
                  <a:pt x="225" y="83"/>
                </a:cubicBezTo>
                <a:cubicBezTo>
                  <a:pt x="225" y="97"/>
                  <a:pt x="236" y="107"/>
                  <a:pt x="249" y="107"/>
                </a:cubicBezTo>
                <a:cubicBezTo>
                  <a:pt x="262" y="107"/>
                  <a:pt x="273" y="97"/>
                  <a:pt x="273" y="83"/>
                </a:cubicBezTo>
                <a:cubicBezTo>
                  <a:pt x="273" y="70"/>
                  <a:pt x="262" y="60"/>
                  <a:pt x="249" y="60"/>
                </a:cubicBezTo>
                <a:close/>
                <a:moveTo>
                  <a:pt x="285" y="143"/>
                </a:moveTo>
                <a:cubicBezTo>
                  <a:pt x="272" y="143"/>
                  <a:pt x="261" y="153"/>
                  <a:pt x="261" y="167"/>
                </a:cubicBezTo>
                <a:cubicBezTo>
                  <a:pt x="261" y="180"/>
                  <a:pt x="272" y="190"/>
                  <a:pt x="285" y="190"/>
                </a:cubicBezTo>
                <a:cubicBezTo>
                  <a:pt x="298" y="190"/>
                  <a:pt x="309" y="180"/>
                  <a:pt x="309" y="167"/>
                </a:cubicBezTo>
                <a:cubicBezTo>
                  <a:pt x="309" y="153"/>
                  <a:pt x="298" y="143"/>
                  <a:pt x="285" y="1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UI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展示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0" y="1630397"/>
            <a:ext cx="2360758" cy="4727274"/>
          </a:xfrm>
          <a:prstGeom prst="rect">
            <a:avLst/>
          </a:prstGeom>
        </p:spPr>
      </p:pic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45" y="1630397"/>
            <a:ext cx="2375252" cy="4727274"/>
          </a:xfrm>
          <a:prstGeom prst="rect">
            <a:avLst/>
          </a:prstGeom>
        </p:spPr>
      </p:pic>
      <p:pic>
        <p:nvPicPr>
          <p:cNvPr id="6" name="圖片 5">
            <a:hlinkClick r:id="rId2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38" y="1630397"/>
            <a:ext cx="2280739" cy="47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9263079" cy="4594172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zh-TW" altLang="en-US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   活動</a:t>
            </a:r>
            <a:r>
              <a:rPr lang="zh-TW" altLang="en-US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平台</a:t>
            </a:r>
            <a:r>
              <a:rPr lang="en-US" altLang="zh-TW" sz="24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137160" indent="0">
              <a:buNone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   提供使用者查詢、報名</a:t>
            </a: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活動且交友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marL="468000" indent="0">
              <a:buNone/>
            </a:pP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大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數據應用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研發設計活動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預測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參加人數、企業贊助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en-US" altLang="zh-TW" sz="2400" dirty="0">
              <a:solidFill>
                <a:schemeClr val="bg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可以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統計分析學生活動參與的類型、數量，了解市場需求、趨勢，作為取得活動贊助、社團活動設計、學校資源分配的參考依據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本組之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創新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7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9263079" cy="4594172"/>
          </a:xfrm>
        </p:spPr>
        <p:txBody>
          <a:bodyPr>
            <a:normAutofit/>
          </a:bodyPr>
          <a:lstStyle/>
          <a:p>
            <a:pPr marL="468000" indent="0">
              <a:buNone/>
            </a:pPr>
            <a:r>
              <a:rPr lang="zh-TW" altLang="en-US" sz="24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問卷平台</a:t>
            </a:r>
            <a:r>
              <a:rPr lang="en-US" altLang="zh-TW" sz="2400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468000" indent="0">
              <a:buNone/>
            </a:pP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大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數據應用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歷年問卷資料庫數據之蒐集、分析、預測模型建立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810900" indent="-342900"/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問卷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者設計之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題目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，可以比對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資料庫</a:t>
            </a:r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類似之題目，預測結果</a:t>
            </a:r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學校可以更加了解學生狀況。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預估歷屆趨勢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問卷質量更精確</a:t>
            </a:r>
            <a:endParaRPr lang="en-US" altLang="zh-TW" sz="24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本組之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創新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6e9c3596a_0_4"/>
          <p:cNvSpPr txBox="1">
            <a:spLocks noGrp="1"/>
          </p:cNvSpPr>
          <p:nvPr>
            <p:ph type="title"/>
          </p:nvPr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時程發展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17" name="Google Shape;417;g106e9c3596a_0_4"/>
          <p:cNvGraphicFramePr/>
          <p:nvPr>
            <p:extLst>
              <p:ext uri="{D42A27DB-BD31-4B8C-83A1-F6EECF244321}">
                <p14:modId xmlns:p14="http://schemas.microsoft.com/office/powerpoint/2010/main" val="321776851"/>
              </p:ext>
            </p:extLst>
          </p:nvPr>
        </p:nvGraphicFramePr>
        <p:xfrm>
          <a:off x="769772" y="2340853"/>
          <a:ext cx="10256725" cy="3792010"/>
        </p:xfrm>
        <a:graphic>
          <a:graphicData uri="http://schemas.openxmlformats.org/drawingml/2006/table">
            <a:tbl>
              <a:tblPr firstRow="1" bandRow="1">
                <a:noFill/>
                <a:tableStyleId>{CDAD9DB1-72A9-4FB7-BCAF-C6E853781962}</a:tableStyleId>
              </a:tblPr>
              <a:tblGrid>
                <a:gridCol w="2267225"/>
                <a:gridCol w="1223675"/>
                <a:gridCol w="1250600"/>
                <a:gridCol w="1207750"/>
                <a:gridCol w="1308625"/>
                <a:gridCol w="1111950"/>
                <a:gridCol w="997750"/>
                <a:gridCol w="889150"/>
              </a:tblGrid>
              <a:tr h="91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                                時間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3~</a:t>
                      </a:r>
                      <a:r>
                        <a:rPr lang="zh-TW" sz="1800" b="1" dirty="0" smtClean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6月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7、8月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9、10月</a:t>
                      </a:r>
                      <a:endParaRPr b="1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11、12月</a:t>
                      </a:r>
                      <a:endParaRPr b="1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1、2月</a:t>
                      </a:r>
                      <a:endParaRPr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3、4月</a:t>
                      </a:r>
                      <a:endParaRPr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專題發想、收斂 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市場調查及分析</a:t>
                      </a:r>
                      <a:endParaRPr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系統分析與設計、建UI模型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撰寫程式碼、美工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偵錯及優化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418" name="Google Shape;418;g106e9c3596a_0_4"/>
          <p:cNvCxnSpPr/>
          <p:nvPr/>
        </p:nvCxnSpPr>
        <p:spPr>
          <a:xfrm>
            <a:off x="4260684" y="4047455"/>
            <a:ext cx="1296000" cy="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19" name="Google Shape;419;g106e9c3596a_0_4"/>
          <p:cNvCxnSpPr/>
          <p:nvPr/>
        </p:nvCxnSpPr>
        <p:spPr>
          <a:xfrm>
            <a:off x="4735845" y="4682167"/>
            <a:ext cx="1501200" cy="120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0" name="Google Shape;420;g106e9c3596a_0_4"/>
          <p:cNvCxnSpPr/>
          <p:nvPr/>
        </p:nvCxnSpPr>
        <p:spPr>
          <a:xfrm>
            <a:off x="6237034" y="5333085"/>
            <a:ext cx="2902575" cy="18684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1" name="Google Shape;421;g106e9c3596a_0_4"/>
          <p:cNvCxnSpPr/>
          <p:nvPr/>
        </p:nvCxnSpPr>
        <p:spPr>
          <a:xfrm rot="10800000" flipH="1">
            <a:off x="3037009" y="3470605"/>
            <a:ext cx="1189800" cy="12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2" name="Google Shape;422;g106e9c3596a_0_4"/>
          <p:cNvCxnSpPr/>
          <p:nvPr/>
        </p:nvCxnSpPr>
        <p:spPr>
          <a:xfrm>
            <a:off x="9139609" y="5889380"/>
            <a:ext cx="1866900" cy="153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EBEBEB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開發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方法、</a:t>
            </a:r>
            <a:r>
              <a:rPr lang="zh-TW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軟硬</a:t>
            </a:r>
            <a:r>
              <a:rPr lang="zh-TW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體選擇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5" name="Google Shape;428;g104c7232a69_0_0"/>
          <p:cNvGraphicFramePr/>
          <p:nvPr>
            <p:extLst/>
          </p:nvPr>
        </p:nvGraphicFramePr>
        <p:xfrm>
          <a:off x="1343472" y="3855448"/>
          <a:ext cx="7419367" cy="23773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2395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181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6171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43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開發程式語言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前端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Java(Android Studio)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後端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Java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+</a:t>
                      </a:r>
                      <a:r>
                        <a:rPr lang="zh-TW" altLang="en-US" sz="1800" dirty="0"/>
                        <a:t> </a:t>
                      </a:r>
                      <a:r>
                        <a:rPr lang="zh-TW" sz="1800" dirty="0"/>
                        <a:t>(spring boot)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4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測試</a:t>
                      </a:r>
                      <a:r>
                        <a:rPr lang="zh-TW" altLang="en-US" sz="1800" dirty="0" smtClean="0"/>
                        <a:t>監控環境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後端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en-US" altLang="zh-TW" sz="1800" dirty="0"/>
                        <a:t>P</a:t>
                      </a:r>
                      <a:r>
                        <a:rPr lang="zh-TW" sz="1800" dirty="0"/>
                        <a:t>ostman</a:t>
                      </a:r>
                      <a:r>
                        <a:rPr lang="en-US" altLang="zh-TW" sz="1800" dirty="0"/>
                        <a:t>/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en-US" sz="1800" dirty="0"/>
                        <a:t>MySQL workbench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前端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內建</a:t>
                      </a:r>
                      <a:r>
                        <a:rPr lang="en-US" altLang="zh-TW" sz="1800" dirty="0"/>
                        <a:t>VM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個人智慧型手機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238374975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343472" y="2276872"/>
          <a:ext cx="5345850" cy="9143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6917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54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開發方法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瀑布式開發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資料庫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en-US" altLang="zh-TW" sz="1800" dirty="0" err="1"/>
                        <a:t>MariaDB</a:t>
                      </a:r>
                      <a:endParaRPr lang="en-US" altLang="zh-TW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9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47" y="2293525"/>
            <a:ext cx="10956099" cy="3806059"/>
          </a:xfrm>
          <a:prstGeom prst="rect">
            <a:avLst/>
          </a:prstGeom>
        </p:spPr>
      </p:pic>
      <p:sp>
        <p:nvSpPr>
          <p:cNvPr id="5" name="Google Shape;416;g106e9c3596a_0_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系統架構圖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15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5b9ee5f2c_0_5"/>
          <p:cNvSpPr txBox="1">
            <a:spLocks noGrp="1"/>
          </p:cNvSpPr>
          <p:nvPr>
            <p:ph type="body" idx="1"/>
          </p:nvPr>
        </p:nvSpPr>
        <p:spPr>
          <a:xfrm>
            <a:off x="1080132" y="1706213"/>
            <a:ext cx="8596668" cy="375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台灣大學系統-活動平台APP開發完畢後，我們會做一個市</a:t>
            </a:r>
            <a:r>
              <a:rPr lang="zh-TW" sz="2400" dirty="0" smtClean="0">
                <a:latin typeface="微軟正黑體" pitchFamily="34" charset="-120"/>
                <a:ea typeface="微軟正黑體" pitchFamily="34" charset="-120"/>
              </a:rPr>
              <a:t>調看看</a:t>
            </a: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是否被三校師生(市場)接受，如果調查結果是正面的，我們有以下兩種發展可能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1.商業化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如果能找出獲利模式，將尋求三校或創投注資，進行商業化。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2.公益使用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提供給三校聯盟開發，作為校方資訊應用系統的一部分</a:t>
            </a:r>
            <a:r>
              <a:rPr lang="zh-TW" sz="2400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lang="en-US"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24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成功關鍵因素</a:t>
            </a:r>
            <a:endParaRPr lang="en-US" altLang="zh-TW" sz="24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能否獲得校方支持，學生註冊時指定安裝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APP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未來發展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613159" y="288326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3600"/>
            </a:pPr>
            <a:r>
              <a:rPr lang="zh-TW" altLang="en-US" sz="6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恭請老師指導</a:t>
            </a:r>
            <a:endParaRPr lang="zh-TW" altLang="en-US" sz="60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613159" y="288326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3600"/>
            </a:pPr>
            <a:r>
              <a:rPr lang="zh-TW" altLang="en-US" sz="6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附件</a:t>
            </a:r>
            <a:endParaRPr lang="zh-TW" altLang="en-US" sz="60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559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6f06a6f8_0_5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專題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緣起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/2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2" name="Google Shape;162;g1096f06a6f8_0_5"/>
          <p:cNvSpPr txBox="1">
            <a:spLocks noGrp="1"/>
          </p:cNvSpPr>
          <p:nvPr>
            <p:ph type="body" idx="1"/>
          </p:nvPr>
        </p:nvSpPr>
        <p:spPr>
          <a:xfrm>
            <a:off x="1252549" y="1987200"/>
            <a:ext cx="8084881" cy="449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因上課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地點的侷限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，三校學生在學習及生活層面互相交流，仍有極大的發展空間。如果能將各校的生活圈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拓展成三校共同生活圈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，甚至於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衍生成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校友的生活圈，則對於大家的生活體驗、課業學習、未來人生規劃都會有更豐富的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加乘效益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。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5b9ee5f2c_0_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 smtClean="0">
              <a:latin typeface="微軟正黑體" pitchFamily="34" charset="-120"/>
              <a:ea typeface="微軟正黑體" pitchFamily="34" charset="-120"/>
              <a:hlinkClick r:id="rId3"/>
            </a:endParaRPr>
          </a:p>
          <a:p>
            <a:pPr indent="-325755">
              <a:spcBef>
                <a:spcPts val="0"/>
              </a:spcBef>
              <a:buSzPts val="1530"/>
              <a:buFont typeface="Noto Sans Symbols"/>
              <a:buChar char="⚫"/>
            </a:pPr>
            <a:r>
              <a:rPr lang="en-US" altLang="zh-TW" b="1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Figma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 UI 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模型</a:t>
            </a:r>
            <a:endParaRPr lang="zh-TW" alt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hlinkClick r:id="rId3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系統</a:t>
            </a:r>
            <a:r>
              <a:rPr 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流程圖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-325755">
              <a:spcBef>
                <a:spcPts val="0"/>
              </a:spcBef>
              <a:buSzPts val="1530"/>
              <a:buFont typeface="Noto Sans Symbols"/>
              <a:buChar char="⚫"/>
            </a:pPr>
            <a:r>
              <a:rPr lang="zh-TW" altLang="en-US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  <a:hlinkClick r:id="rId5"/>
              </a:rPr>
              <a:t>系統功能圖</a:t>
            </a:r>
            <a:endParaRPr lang="zh-TW" alt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6"/>
              </a:rPr>
              <a:t>Scquence diagram 時序</a:t>
            </a:r>
            <a:r>
              <a:rPr 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6"/>
              </a:rPr>
              <a:t>圖</a:t>
            </a: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altLang="zh-TW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7"/>
              </a:rPr>
              <a:t>WBS</a:t>
            </a: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附件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609600"/>
            <a:ext cx="8596668" cy="132080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參與活動比例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" r="851" b="1962"/>
          <a:stretch/>
        </p:blipFill>
        <p:spPr>
          <a:xfrm>
            <a:off x="1080000" y="2046505"/>
            <a:ext cx="8524014" cy="38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1080000" y="608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預估專案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成效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滿足市場需求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潛在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活動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上架數量、學生參與人次)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74" name="Google Shape;274;p19"/>
          <p:cNvGraphicFramePr/>
          <p:nvPr>
            <p:extLst>
              <p:ext uri="{D42A27DB-BD31-4B8C-83A1-F6EECF244321}">
                <p14:modId xmlns:p14="http://schemas.microsoft.com/office/powerpoint/2010/main" val="1928476107"/>
              </p:ext>
            </p:extLst>
          </p:nvPr>
        </p:nvGraphicFramePr>
        <p:xfrm>
          <a:off x="1080000" y="2303650"/>
          <a:ext cx="8697000" cy="3302100"/>
        </p:xfrm>
        <a:graphic>
          <a:graphicData uri="http://schemas.openxmlformats.org/drawingml/2006/table">
            <a:tbl>
              <a:tblPr firstRow="1" bandRow="1">
                <a:noFill/>
                <a:tableStyleId>{AAA5F9A7-585E-473E-B123-C1A02E603935}</a:tableStyleId>
              </a:tblPr>
              <a:tblGrid>
                <a:gridCol w="1739400"/>
                <a:gridCol w="1739400"/>
                <a:gridCol w="1739400"/>
                <a:gridCol w="1739400"/>
                <a:gridCol w="17394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b="1">
                          <a:solidFill>
                            <a:schemeClr val="dk2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社團數</a:t>
                      </a:r>
                      <a:endParaRPr sz="1800" b="1">
                        <a:solidFill>
                          <a:schemeClr val="dk2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b="1">
                          <a:solidFill>
                            <a:schemeClr val="dk2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(含系學會)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362個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88個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165個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615</a:t>
                      </a:r>
                      <a:r>
                        <a:rPr lang="zh-TW" altLang="en-US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活躍度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預估一學期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舉辦活動數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2896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362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*50%*16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周</a:t>
                      </a: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704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88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*50%*16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周</a:t>
                      </a: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1320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165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*50%*16</a:t>
                      </a:r>
                      <a:r>
                        <a:rPr 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周</a:t>
                      </a:r>
                      <a:r>
                        <a:rPr lang="en-US" altLang="zh-TW" sz="160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492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0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個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活動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每個活動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參加人數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合計數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14.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48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w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1.76w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3.28w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19.52w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275" name="Google Shape;275;p19"/>
          <p:cNvSpPr txBox="1"/>
          <p:nvPr/>
        </p:nvSpPr>
        <p:spPr>
          <a:xfrm>
            <a:off x="1080000" y="5927150"/>
            <a:ext cx="95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PS:活躍度=每周會舉辦活動的社團數/總社團數</a:t>
            </a:r>
            <a:endParaRPr sz="180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8513865" y="1869699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單位:學期</a:t>
            </a:r>
            <a:endParaRPr b="1"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609600"/>
            <a:ext cx="8596668" cy="1320800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發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佈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問卷需求頻率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071992"/>
            <a:ext cx="8160360" cy="38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fbf9efede_4_0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預估專案成效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滿足潛在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問卷數量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需求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362" name="Google Shape;362;gcfbf9efede_4_0"/>
          <p:cNvGraphicFramePr/>
          <p:nvPr>
            <p:extLst>
              <p:ext uri="{D42A27DB-BD31-4B8C-83A1-F6EECF244321}">
                <p14:modId xmlns:p14="http://schemas.microsoft.com/office/powerpoint/2010/main" val="788050810"/>
              </p:ext>
            </p:extLst>
          </p:nvPr>
        </p:nvGraphicFramePr>
        <p:xfrm>
          <a:off x="1086025" y="1799319"/>
          <a:ext cx="7772375" cy="2021900"/>
        </p:xfrm>
        <a:graphic>
          <a:graphicData uri="http://schemas.openxmlformats.org/drawingml/2006/table">
            <a:tbl>
              <a:tblPr firstRow="1" bandRow="1">
                <a:tableStyleId>{AAA5F9A7-585E-473E-B123-C1A02E603935}</a:tableStyleId>
              </a:tblPr>
              <a:tblGrid>
                <a:gridCol w="1554475"/>
                <a:gridCol w="1554475"/>
                <a:gridCol w="1554475"/>
                <a:gridCol w="1554475"/>
                <a:gridCol w="155447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台科</a:t>
                      </a:r>
                      <a:r>
                        <a:rPr lang="zh-TW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</a:t>
                      </a:r>
                      <a:r>
                        <a:rPr lang="zh-TW" sz="1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碩士人數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16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201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194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477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28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872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活躍度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 dirty="0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預估問卷數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810個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259個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387個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en-US" alt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 smtClean="0">
                          <a:latin typeface="微軟正黑體" pitchFamily="34" charset="-120"/>
                          <a:ea typeface="微軟正黑體" pitchFamily="34" charset="-120"/>
                        </a:rPr>
                        <a:t>444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graphicFrame>
        <p:nvGraphicFramePr>
          <p:cNvPr id="363" name="Google Shape;363;gcfbf9efede_4_0"/>
          <p:cNvGraphicFramePr/>
          <p:nvPr>
            <p:extLst>
              <p:ext uri="{D42A27DB-BD31-4B8C-83A1-F6EECF244321}">
                <p14:modId xmlns:p14="http://schemas.microsoft.com/office/powerpoint/2010/main" val="1771827747"/>
              </p:ext>
            </p:extLst>
          </p:nvPr>
        </p:nvGraphicFramePr>
        <p:xfrm>
          <a:off x="1080000" y="4140719"/>
          <a:ext cx="7772375" cy="2021900"/>
        </p:xfrm>
        <a:graphic>
          <a:graphicData uri="http://schemas.openxmlformats.org/drawingml/2006/table">
            <a:tbl>
              <a:tblPr firstRow="1" bandRow="1">
                <a:tableStyleId>{AAA5F9A7-585E-473E-B123-C1A02E603935}</a:tableStyleId>
              </a:tblPr>
              <a:tblGrid>
                <a:gridCol w="1554475"/>
                <a:gridCol w="1554475"/>
                <a:gridCol w="1554475"/>
                <a:gridCol w="1554475"/>
                <a:gridCol w="155447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/>
                        <a:t>學士人數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/>
                        <a:t>16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sz="1800" dirty="0" smtClean="0"/>
                        <a:t>773</a:t>
                      </a:r>
                      <a:r>
                        <a:rPr lang="zh-TW" sz="1800" dirty="0"/>
                        <a:t>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/>
                        <a:t>5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sz="1800" dirty="0" smtClean="0"/>
                        <a:t>361</a:t>
                      </a:r>
                      <a:r>
                        <a:rPr lang="zh-TW" sz="1800" dirty="0"/>
                        <a:t>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/>
                        <a:t>8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sz="1800" dirty="0" smtClean="0"/>
                        <a:t>173</a:t>
                      </a:r>
                      <a:r>
                        <a:rPr lang="zh-TW" sz="1800" dirty="0"/>
                        <a:t>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 smtClean="0"/>
                        <a:t>30</a:t>
                      </a:r>
                      <a:r>
                        <a:rPr lang="en-US" altLang="zh-TW" sz="1800" dirty="0" smtClean="0"/>
                        <a:t>,</a:t>
                      </a:r>
                      <a:r>
                        <a:rPr lang="zh-TW" sz="1800" dirty="0" smtClean="0"/>
                        <a:t>307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活躍度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1%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預估問卷數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167個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54個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82個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303個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sp>
        <p:nvSpPr>
          <p:cNvPr id="364" name="Google Shape;364;gcfbf9efede_4_0"/>
          <p:cNvSpPr txBox="1"/>
          <p:nvPr/>
        </p:nvSpPr>
        <p:spPr>
          <a:xfrm>
            <a:off x="7956400" y="1479819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單位:學期</a:t>
            </a:r>
            <a:endParaRPr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6" name="Google Shape;275;p19"/>
          <p:cNvSpPr txBox="1"/>
          <p:nvPr/>
        </p:nvSpPr>
        <p:spPr>
          <a:xfrm>
            <a:off x="893187" y="6357238"/>
            <a:ext cx="95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PS:活躍度=</a:t>
            </a:r>
            <a:r>
              <a:rPr lang="zh-TW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每</a:t>
            </a:r>
            <a:r>
              <a:rPr lang="zh-TW" altLang="en-US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學期有問卷發放需求人</a:t>
            </a:r>
            <a:r>
              <a:rPr lang="zh-TW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數/總</a:t>
            </a:r>
            <a:r>
              <a:rPr lang="zh-TW" altLang="en-US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人</a:t>
            </a:r>
            <a:r>
              <a:rPr lang="zh-TW" sz="1800" dirty="0" smtClean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數</a:t>
            </a:r>
            <a:endParaRPr sz="1800"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02D9D799-04BB-BC40-A2A5-234B2B44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 b="0" dirty="0"/>
          </a:p>
        </p:txBody>
      </p:sp>
      <p:sp>
        <p:nvSpPr>
          <p:cNvPr id="169" name="Google Shape;165;p17">
            <a:extLst>
              <a:ext uri="{FF2B5EF4-FFF2-40B4-BE49-F238E27FC236}">
                <a16:creationId xmlns="" xmlns:a16="http://schemas.microsoft.com/office/drawing/2014/main" id="{4543EECA-8A83-444A-96D5-807D49595659}"/>
              </a:ext>
            </a:extLst>
          </p:cNvPr>
          <p:cNvSpPr txBox="1"/>
          <p:nvPr/>
        </p:nvSpPr>
        <p:spPr>
          <a:xfrm>
            <a:off x="3062110" y="6448109"/>
            <a:ext cx="8811987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1600" dirty="0" smtClean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參考來源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 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Alexander </a:t>
            </a:r>
            <a:r>
              <a:rPr lang="en-US" altLang="zh-TW" sz="16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Osterwalder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與其團隊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《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獲利世代（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Business Model Generation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）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》</a:t>
            </a:r>
            <a:endParaRPr sz="16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  <a:sym typeface="Source Sans Pro"/>
            </a:endParaRPr>
          </a:p>
        </p:txBody>
      </p:sp>
      <p:pic>
        <p:nvPicPr>
          <p:cNvPr id="3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16" y="1091870"/>
            <a:ext cx="8574786" cy="5332667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" name="矩形 7"/>
          <p:cNvSpPr/>
          <p:nvPr/>
        </p:nvSpPr>
        <p:spPr>
          <a:xfrm>
            <a:off x="5144903" y="2134559"/>
            <a:ext cx="1444231" cy="2731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幫助三校學生容易的擴大交友圈。</a:t>
            </a: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solidFill>
                  <a:schemeClr val="tx1"/>
                </a:solidFill>
              </a:rPr>
              <a:t>幫助三校師生更容易地做問卷調查</a:t>
            </a:r>
            <a:r>
              <a:rPr lang="zh-TW" altLang="en-US" sz="1400" dirty="0"/>
              <a:t>。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FC99C83-B420-1346-AAF3-B55FAC106D66}"/>
              </a:ext>
            </a:extLst>
          </p:cNvPr>
          <p:cNvSpPr/>
          <p:nvPr/>
        </p:nvSpPr>
        <p:spPr>
          <a:xfrm>
            <a:off x="669923" y="233077"/>
            <a:ext cx="10882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商業模式圖</a:t>
            </a:r>
            <a:endParaRPr lang="en-US" altLang="zh-TW" sz="4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98555" y="2134560"/>
            <a:ext cx="1444231" cy="16438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zh-TW" altLang="en-US" sz="1400" dirty="0"/>
              <a:t>三校師生。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37920" y="3968627"/>
            <a:ext cx="1444231" cy="1328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 smtClean="0"/>
              <a:t>1.IG</a:t>
            </a:r>
          </a:p>
          <a:p>
            <a:r>
              <a:rPr lang="en-US" altLang="zh-TW" sz="1400" dirty="0" smtClean="0"/>
              <a:t>2.FB</a:t>
            </a:r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三校專屬</a:t>
            </a:r>
            <a:r>
              <a:rPr lang="en-US" altLang="zh-TW" sz="1400" dirty="0" smtClean="0"/>
              <a:t>APP</a:t>
            </a:r>
          </a:p>
          <a:p>
            <a:r>
              <a:rPr lang="en-US" altLang="zh-TW" sz="1400" dirty="0" smtClean="0">
                <a:solidFill>
                  <a:schemeClr val="tx1"/>
                </a:solidFill>
              </a:rPr>
              <a:t>4.</a:t>
            </a:r>
            <a:r>
              <a:rPr lang="zh-TW" altLang="en-US" sz="1400" dirty="0" smtClean="0">
                <a:solidFill>
                  <a:schemeClr val="tx1"/>
                </a:solidFill>
              </a:rPr>
              <a:t>學校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37919" y="1992914"/>
            <a:ext cx="1444231" cy="1422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TW" altLang="en-US" sz="1400" dirty="0" smtClean="0"/>
              <a:t>會員制</a:t>
            </a:r>
            <a:endParaRPr lang="en-US" altLang="zh-TW" sz="1400" dirty="0" smtClean="0"/>
          </a:p>
          <a:p>
            <a:r>
              <a:rPr lang="zh-TW" altLang="en-US" sz="1400" dirty="0" smtClean="0"/>
              <a:t>提供</a:t>
            </a:r>
            <a:r>
              <a:rPr lang="zh-TW" altLang="en-US" sz="1400" dirty="0"/>
              <a:t>已整合之資訊</a:t>
            </a:r>
          </a:p>
          <a:p>
            <a:r>
              <a:rPr lang="en-US" altLang="zh-TW" sz="1400" dirty="0"/>
              <a:t>(</a:t>
            </a:r>
            <a:r>
              <a:rPr lang="zh-TW" altLang="en-US" sz="1400" dirty="0" smtClean="0"/>
              <a:t>活動、</a:t>
            </a:r>
            <a:r>
              <a:rPr lang="zh-TW" altLang="en-US" sz="1400" dirty="0"/>
              <a:t>抽獎、試用、問卷、媒合</a:t>
            </a:r>
            <a:r>
              <a:rPr lang="en-US" altLang="zh-TW" sz="1400" dirty="0"/>
              <a:t>)</a:t>
            </a:r>
            <a:endParaRPr lang="zh-TW" altLang="en-US" sz="1400" dirty="0"/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95052" y="5674708"/>
            <a:ext cx="3865214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zh-TW" altLang="en-US" sz="1400" dirty="0"/>
              <a:t>廣告收入、企業贊助、學校資金、合作傭金，手續費。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95631" y="4031917"/>
            <a:ext cx="1444231" cy="1464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人脈</a:t>
            </a:r>
            <a:endParaRPr lang="en-US" altLang="zh-TW" sz="1400" dirty="0" smtClean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技術</a:t>
            </a:r>
            <a:r>
              <a:rPr lang="zh-TW" altLang="en-US" sz="1400" dirty="0"/>
              <a:t>、</a:t>
            </a:r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人力</a:t>
            </a:r>
            <a:endParaRPr lang="en-US" altLang="zh-TW" sz="1400" dirty="0" smtClean="0"/>
          </a:p>
          <a:p>
            <a:r>
              <a:rPr lang="en-US" altLang="zh-TW" sz="1400" dirty="0" smtClean="0"/>
              <a:t>4.</a:t>
            </a:r>
            <a:r>
              <a:rPr lang="zh-TW" altLang="en-US" sz="1400" dirty="0" smtClean="0"/>
              <a:t>設備</a:t>
            </a:r>
            <a:endParaRPr lang="en-US" altLang="zh-TW" sz="1400" dirty="0" smtClean="0"/>
          </a:p>
          <a:p>
            <a:r>
              <a:rPr lang="en-US" altLang="zh-TW" sz="1400" dirty="0" smtClean="0"/>
              <a:t>5.</a:t>
            </a:r>
            <a:r>
              <a:rPr lang="zh-TW" altLang="en-US" sz="1400" dirty="0"/>
              <a:t>財務</a:t>
            </a:r>
            <a:endParaRPr lang="en-US" altLang="zh-TW" sz="1400" dirty="0"/>
          </a:p>
          <a:p>
            <a:endParaRPr lang="zh-TW" altLang="en-US" sz="1400" dirty="0"/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en-US" altLang="zh-TW" sz="1400" dirty="0">
              <a:solidFill>
                <a:srgbClr val="0432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512292" y="2077477"/>
            <a:ext cx="1444231" cy="1422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市場調查</a:t>
            </a:r>
            <a:endParaRPr lang="en-US" altLang="zh-TW" sz="1400" dirty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系統分析</a:t>
            </a:r>
            <a:r>
              <a:rPr lang="zh-TW" altLang="en-US" sz="1400" dirty="0"/>
              <a:t>與</a:t>
            </a:r>
            <a:r>
              <a:rPr lang="zh-TW" altLang="en-US" sz="1400" dirty="0" smtClean="0"/>
              <a:t>設計</a:t>
            </a:r>
            <a:endParaRPr lang="en-US" altLang="zh-TW" sz="1400" dirty="0" smtClean="0"/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開發</a:t>
            </a:r>
            <a:r>
              <a:rPr lang="zh-TW" altLang="en-US" sz="1400"/>
              <a:t>、</a:t>
            </a:r>
            <a:r>
              <a:rPr lang="zh-TW" altLang="en-US" sz="1400" smtClean="0"/>
              <a:t>上架</a:t>
            </a:r>
            <a:endParaRPr lang="en-US" altLang="zh-TW" sz="1400" dirty="0" smtClean="0"/>
          </a:p>
          <a:p>
            <a:r>
              <a:rPr lang="en-US" altLang="zh-TW" sz="1400" dirty="0" smtClean="0"/>
              <a:t>4.</a:t>
            </a:r>
            <a:r>
              <a:rPr lang="zh-TW" altLang="en-US" sz="1400" dirty="0" smtClean="0"/>
              <a:t>募資，廣告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03455" y="2143399"/>
            <a:ext cx="1444231" cy="20390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 smtClean="0"/>
              <a:t>1.</a:t>
            </a:r>
            <a:r>
              <a:rPr lang="zh-TW" altLang="en-US" sz="1400" dirty="0" smtClean="0"/>
              <a:t>三</a:t>
            </a:r>
            <a:r>
              <a:rPr lang="zh-TW" altLang="en-US" sz="1400" dirty="0"/>
              <a:t>校校長、行政</a:t>
            </a:r>
            <a:r>
              <a:rPr lang="zh-TW" altLang="en-US" sz="1400" dirty="0" smtClean="0"/>
              <a:t>人員</a:t>
            </a:r>
            <a:endParaRPr lang="en-US" altLang="zh-TW" sz="1400" dirty="0" smtClean="0"/>
          </a:p>
          <a:p>
            <a:r>
              <a:rPr lang="en-US" altLang="zh-TW" sz="1400" dirty="0" smtClean="0"/>
              <a:t>2.</a:t>
            </a:r>
            <a:r>
              <a:rPr lang="zh-TW" altLang="en-US" sz="1400" dirty="0" smtClean="0"/>
              <a:t>外包商</a:t>
            </a:r>
            <a:endParaRPr lang="en-US" altLang="zh-TW" sz="1400" dirty="0" smtClean="0"/>
          </a:p>
          <a:p>
            <a:r>
              <a:rPr lang="en-US" altLang="zh-TW" sz="1400" dirty="0" smtClean="0"/>
              <a:t>3.</a:t>
            </a:r>
            <a:r>
              <a:rPr lang="zh-TW" altLang="en-US" sz="1400" dirty="0" smtClean="0"/>
              <a:t>客戶</a:t>
            </a:r>
            <a:endParaRPr lang="zh-TW" altLang="en-US" sz="1400" dirty="0"/>
          </a:p>
          <a:p>
            <a:r>
              <a:rPr lang="en-US" altLang="zh-TW" sz="1400" dirty="0" smtClean="0">
                <a:solidFill>
                  <a:schemeClr val="tx1"/>
                </a:solidFill>
              </a:rPr>
              <a:t>4.</a:t>
            </a:r>
            <a:r>
              <a:rPr lang="zh-TW" altLang="en-US" sz="1400" dirty="0" smtClean="0">
                <a:solidFill>
                  <a:schemeClr val="tx1"/>
                </a:solidFill>
              </a:rPr>
              <a:t>業界</a:t>
            </a:r>
            <a:r>
              <a:rPr lang="zh-TW" altLang="en-US" sz="1400" dirty="0">
                <a:solidFill>
                  <a:schemeClr val="tx1"/>
                </a:solidFill>
              </a:rPr>
              <a:t>募資之</a:t>
            </a:r>
            <a:r>
              <a:rPr lang="zh-TW" altLang="en-US" sz="1400" dirty="0" smtClean="0">
                <a:solidFill>
                  <a:schemeClr val="tx1"/>
                </a:solidFill>
              </a:rPr>
              <a:t>公司</a:t>
            </a:r>
            <a:endParaRPr lang="zh-TW" altLang="en-US" sz="1400" dirty="0">
              <a:solidFill>
                <a:schemeClr val="tx1"/>
              </a:solidFill>
            </a:endParaRPr>
          </a:p>
          <a:p>
            <a:r>
              <a:rPr lang="en-US" altLang="zh-TW" sz="1400" dirty="0" smtClean="0">
                <a:solidFill>
                  <a:schemeClr val="tx1"/>
                </a:solidFill>
              </a:rPr>
              <a:t>5.</a:t>
            </a:r>
            <a:r>
              <a:rPr lang="zh-TW" altLang="en-US" sz="1400" dirty="0" smtClean="0">
                <a:solidFill>
                  <a:schemeClr val="tx1"/>
                </a:solidFill>
              </a:rPr>
              <a:t>系</a:t>
            </a:r>
            <a:r>
              <a:rPr lang="zh-TW" altLang="en-US" sz="1400" dirty="0">
                <a:solidFill>
                  <a:schemeClr val="tx1"/>
                </a:solidFill>
              </a:rPr>
              <a:t>學會、社團</a:t>
            </a:r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en-US" altLang="zh-TW" sz="1400" dirty="0" smtClean="0">
              <a:solidFill>
                <a:srgbClr val="0432FF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48648" y="5674708"/>
            <a:ext cx="5079236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TW" altLang="en-US" sz="1400" b="1" dirty="0"/>
              <a:t>成本結構</a:t>
            </a:r>
            <a:endParaRPr lang="zh-TW" altLang="en-US" sz="1400" dirty="0"/>
          </a:p>
          <a:p>
            <a:r>
              <a:rPr lang="zh-TW" altLang="en-US" sz="1400" dirty="0"/>
              <a:t>人力、機器設備、授權費、辦公室</a:t>
            </a:r>
            <a:r>
              <a:rPr lang="zh-TW" altLang="en-US" sz="1400" dirty="0" smtClean="0"/>
              <a:t>費用、</a:t>
            </a:r>
            <a:r>
              <a:rPr lang="zh-TW" altLang="en-US" sz="1400" dirty="0"/>
              <a:t>社交費用、維護</a:t>
            </a:r>
            <a:r>
              <a:rPr lang="zh-TW" altLang="en-US" sz="1400" dirty="0" smtClean="0"/>
              <a:t>成本</a:t>
            </a:r>
            <a:endParaRPr lang="zh-TW" altLang="en-US" sz="1400" dirty="0"/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zh-TW" altLang="en-US" sz="1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6f06a6f8_0_5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專題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緣起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2/2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2" name="Google Shape;162;g1096f06a6f8_0_5"/>
          <p:cNvSpPr txBox="1">
            <a:spLocks noGrp="1"/>
          </p:cNvSpPr>
          <p:nvPr>
            <p:ph type="body" idx="1"/>
          </p:nvPr>
        </p:nvSpPr>
        <p:spPr>
          <a:xfrm>
            <a:off x="1252549" y="1987200"/>
            <a:ext cx="8084881" cy="409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同時我們觀察發現，某些課程及專題需要</a:t>
            </a:r>
            <a:r>
              <a:rPr lang="zh-TW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進行問卷調查，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但是因為朋友圈的侷限，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找不到足夠及合適的對象填寫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，針對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這兩項痛點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，本組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希望透由所學的IT技術</a:t>
            </a:r>
            <a:r>
              <a:rPr lang="zh-TW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</a:t>
            </a:r>
            <a:r>
              <a:rPr lang="zh-TW" altLang="en-US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及管理知識，來</a:t>
            </a:r>
            <a:r>
              <a:rPr lang="zh-TW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開發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一款AP</a:t>
            </a:r>
            <a:r>
              <a:rPr lang="zh-TW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P</a:t>
            </a:r>
            <a:r>
              <a:rPr lang="zh-TW" altLang="en-US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以</a:t>
            </a:r>
            <a:r>
              <a:rPr lang="zh-TW" sz="25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改善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這兩個痛點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605f7681_0_0"/>
          <p:cNvSpPr txBox="1">
            <a:spLocks noGrp="1"/>
          </p:cNvSpPr>
          <p:nvPr>
            <p:ph type="title"/>
          </p:nvPr>
        </p:nvSpPr>
        <p:spPr>
          <a:xfrm>
            <a:off x="1080000" y="-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lvl="0">
              <a:buClr>
                <a:schemeClr val="dk2"/>
              </a:buClr>
              <a:buSzPts val="4000"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市場調查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726633" y="1940007"/>
            <a:ext cx="5375382" cy="2836909"/>
            <a:chOff x="1443604" y="2035527"/>
            <a:chExt cx="5375382" cy="2836909"/>
          </a:xfrm>
        </p:grpSpPr>
        <p:sp>
          <p:nvSpPr>
            <p:cNvPr id="3" name="圓角矩形 2"/>
            <p:cNvSpPr/>
            <p:nvPr/>
          </p:nvSpPr>
          <p:spPr>
            <a:xfrm>
              <a:off x="2868020" y="2620935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87人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4626397" y="3933972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65.5</a:t>
              </a:r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443604" y="3933973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80%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256429" y="20355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latin typeface="微軟正黑體" pitchFamily="34" charset="-120"/>
                  <a:ea typeface="微軟正黑體" pitchFamily="34" charset="-120"/>
                </a:rPr>
                <a:t>調查人數</a:t>
              </a:r>
              <a:endPara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019908" y="1266092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我們特別做了市調，來了解三校學生對於參與活動頻率</a:t>
            </a:r>
            <a:endParaRPr lang="en-US" altLang="zh-TW" sz="1800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8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及現行取得活動資訊的需求及看法</a:t>
            </a:r>
            <a:endParaRPr lang="zh-TW" altLang="en-US" sz="18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9101" y="492065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想</a:t>
            </a:r>
            <a:r>
              <a:rPr lang="zh-TW" altLang="zh-TW" sz="2400" dirty="0" smtClean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拓展</a:t>
            </a:r>
            <a:r>
              <a:rPr lang="zh-TW" altLang="zh-TW" sz="2400" dirty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自己在三校的交友圈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09426" y="492065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有問卷調查的需求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c7232a69_0_11"/>
          <p:cNvSpPr txBox="1">
            <a:spLocks noGrp="1"/>
          </p:cNvSpPr>
          <p:nvPr>
            <p:ph type="title"/>
          </p:nvPr>
        </p:nvSpPr>
        <p:spPr>
          <a:xfrm>
            <a:off x="1080000" y="575600"/>
            <a:ext cx="82845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痛點一 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三校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學生，彼此交流機會不足。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" name="Google Shape;174;g104c7232a69_0_11"/>
          <p:cNvSpPr txBox="1">
            <a:spLocks noGrp="1"/>
          </p:cNvSpPr>
          <p:nvPr>
            <p:ph type="body" idx="1"/>
          </p:nvPr>
        </p:nvSpPr>
        <p:spPr>
          <a:xfrm>
            <a:off x="1057725" y="1918300"/>
            <a:ext cx="7772400" cy="421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思考：</a:t>
            </a: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參加活動是促進交流的最佳方式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透由參加社團或是系上舉辦的活動，是認識新朋友的好機會，而參加不同學校、不同系所、社團舉辦的活動更能讓同學拓展人脈、擴大視野、增廣見聞，進而豐富大學生活的體驗。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c7232a69_0_11"/>
          <p:cNvSpPr txBox="1">
            <a:spLocks noGrp="1"/>
          </p:cNvSpPr>
          <p:nvPr>
            <p:ph type="title"/>
          </p:nvPr>
        </p:nvSpPr>
        <p:spPr>
          <a:xfrm>
            <a:off x="1079999" y="575600"/>
            <a:ext cx="9922297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痛點一 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三校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學生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彼此交流機會不足。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" name="Google Shape;174;g104c7232a69_0_11"/>
          <p:cNvSpPr txBox="1">
            <a:spLocks noGrp="1"/>
          </p:cNvSpPr>
          <p:nvPr>
            <p:ph type="body" idx="1"/>
          </p:nvPr>
        </p:nvSpPr>
        <p:spPr>
          <a:xfrm>
            <a:off x="1057725" y="1918300"/>
            <a:ext cx="7772400" cy="417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 smtClean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現有解決方案</a:t>
            </a:r>
            <a:r>
              <a:rPr lang="en-US" alt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目前三校師生們尋找資訊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和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接收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資訊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都是從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Line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群組、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FB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社團、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Mail...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等地方去取得，效率不高，且資訊不透明，群組之間都有身分驗證阻隔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(Talk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版、系所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FB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要身分驗證，其他同學無法進入取得資訊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 smtClean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6"/>
          <p:cNvGrpSpPr/>
          <p:nvPr/>
        </p:nvGrpSpPr>
        <p:grpSpPr>
          <a:xfrm>
            <a:off x="1346056" y="1829890"/>
            <a:ext cx="407695" cy="1214958"/>
            <a:chOff x="8774141" y="586610"/>
            <a:chExt cx="589578" cy="1756981"/>
          </a:xfrm>
        </p:grpSpPr>
        <p:sp>
          <p:nvSpPr>
            <p:cNvPr id="180" name="Google Shape;180;p16"/>
            <p:cNvSpPr/>
            <p:nvPr/>
          </p:nvSpPr>
          <p:spPr>
            <a:xfrm>
              <a:off x="8774141" y="586610"/>
              <a:ext cx="589578" cy="58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8969203" y="1008364"/>
              <a:ext cx="199454" cy="598364"/>
            </a:xfrm>
            <a:custGeom>
              <a:avLst/>
              <a:gdLst/>
              <a:ahLst/>
              <a:cxnLst/>
              <a:rect l="l" t="t" r="r" b="b"/>
              <a:pathLst>
                <a:path w="227" h="681" extrusionOk="0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8836526" y="650752"/>
              <a:ext cx="464808" cy="46305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8795192" y="1898507"/>
              <a:ext cx="554499" cy="445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>
            <a:off x="1347422" y="2695652"/>
            <a:ext cx="407334" cy="705600"/>
            <a:chOff x="7699546" y="806274"/>
            <a:chExt cx="803970" cy="1392669"/>
          </a:xfrm>
        </p:grpSpPr>
        <p:sp>
          <p:nvSpPr>
            <p:cNvPr id="185" name="Google Shape;185;p16"/>
            <p:cNvSpPr/>
            <p:nvPr/>
          </p:nvSpPr>
          <p:spPr>
            <a:xfrm>
              <a:off x="7965778" y="1380036"/>
              <a:ext cx="271504" cy="818907"/>
            </a:xfrm>
            <a:custGeom>
              <a:avLst/>
              <a:gdLst/>
              <a:ahLst/>
              <a:cxnLst/>
              <a:rect l="l" t="t" r="r" b="b"/>
              <a:pathLst>
                <a:path w="309" h="932" extrusionOk="0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7784778" y="891504"/>
              <a:ext cx="633510" cy="63439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6"/>
          <p:cNvSpPr txBox="1"/>
          <p:nvPr/>
        </p:nvSpPr>
        <p:spPr>
          <a:xfrm>
            <a:off x="1076577" y="395375"/>
            <a:ext cx="8865300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解決方法:</a:t>
            </a:r>
            <a:r>
              <a:rPr lang="zh-TW" sz="3600" b="1" i="0" u="none" strike="noStrike" cap="none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架設活動</a:t>
            </a:r>
            <a:r>
              <a:rPr lang="zh-TW" sz="3600" b="1" i="0" u="none" strike="noStrike" cap="none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平台</a:t>
            </a:r>
            <a:endParaRPr sz="3600" b="1" i="0" u="none" strike="noStrike" cap="none" dirty="0">
              <a:solidFill>
                <a:srgbClr val="7F7F7F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grpSp>
        <p:nvGrpSpPr>
          <p:cNvPr id="189" name="Google Shape;189;p16"/>
          <p:cNvGrpSpPr/>
          <p:nvPr/>
        </p:nvGrpSpPr>
        <p:grpSpPr>
          <a:xfrm>
            <a:off x="6506962" y="705229"/>
            <a:ext cx="5279209" cy="5459086"/>
            <a:chOff x="6506962" y="705229"/>
            <a:chExt cx="5279209" cy="5459086"/>
          </a:xfrm>
        </p:grpSpPr>
        <p:sp>
          <p:nvSpPr>
            <p:cNvPr id="190" name="Google Shape;190;p16"/>
            <p:cNvSpPr/>
            <p:nvPr/>
          </p:nvSpPr>
          <p:spPr>
            <a:xfrm>
              <a:off x="6506962" y="705229"/>
              <a:ext cx="5279209" cy="5459086"/>
            </a:xfrm>
            <a:custGeom>
              <a:avLst/>
              <a:gdLst/>
              <a:ahLst/>
              <a:cxnLst/>
              <a:rect l="l" t="t" r="r" b="b"/>
              <a:pathLst>
                <a:path w="5879683" h="6080019" extrusionOk="0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6726851" y="793973"/>
              <a:ext cx="4081232" cy="5055161"/>
            </a:xfrm>
            <a:custGeom>
              <a:avLst/>
              <a:gdLst/>
              <a:ahLst/>
              <a:cxnLst/>
              <a:rect l="l" t="t" r="r" b="b"/>
              <a:pathLst>
                <a:path w="4545444" h="5630150" extrusionOk="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0527058" y="5580009"/>
              <a:ext cx="471838" cy="430541"/>
            </a:xfrm>
            <a:custGeom>
              <a:avLst/>
              <a:gdLst/>
              <a:ahLst/>
              <a:cxnLst/>
              <a:rect l="l" t="t" r="r" b="b"/>
              <a:pathLst>
                <a:path w="537" h="490" extrusionOk="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16"/>
          <p:cNvGrpSpPr/>
          <p:nvPr/>
        </p:nvGrpSpPr>
        <p:grpSpPr>
          <a:xfrm>
            <a:off x="9322422" y="1072507"/>
            <a:ext cx="216149" cy="187154"/>
            <a:chOff x="9322422" y="1072507"/>
            <a:chExt cx="216149" cy="187154"/>
          </a:xfrm>
        </p:grpSpPr>
        <p:sp>
          <p:nvSpPr>
            <p:cNvPr id="194" name="Google Shape;194;p16"/>
            <p:cNvSpPr/>
            <p:nvPr/>
          </p:nvSpPr>
          <p:spPr>
            <a:xfrm>
              <a:off x="9467400" y="1081293"/>
              <a:ext cx="36024" cy="43054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9357568" y="1118197"/>
              <a:ext cx="145857" cy="141464"/>
            </a:xfrm>
            <a:custGeom>
              <a:avLst/>
              <a:gdLst/>
              <a:ahLst/>
              <a:cxnLst/>
              <a:rect l="l" t="t" r="r" b="b"/>
              <a:pathLst>
                <a:path w="166" h="161" extrusionOk="0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9322422" y="1072507"/>
              <a:ext cx="216149" cy="109832"/>
            </a:xfrm>
            <a:custGeom>
              <a:avLst/>
              <a:gdLst/>
              <a:ahLst/>
              <a:cxnLst/>
              <a:rect l="l" t="t" r="r" b="b"/>
              <a:pathLst>
                <a:path w="246" h="125" extrusionOk="0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6"/>
          <p:cNvSpPr/>
          <p:nvPr/>
        </p:nvSpPr>
        <p:spPr>
          <a:xfrm>
            <a:off x="8499122" y="1367735"/>
            <a:ext cx="681837" cy="238994"/>
          </a:xfrm>
          <a:custGeom>
            <a:avLst/>
            <a:gdLst/>
            <a:ahLst/>
            <a:cxnLst/>
            <a:rect l="l" t="t" r="r" b="b"/>
            <a:pathLst>
              <a:path w="328" h="115" extrusionOk="0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16"/>
          <p:cNvGrpSpPr/>
          <p:nvPr/>
        </p:nvGrpSpPr>
        <p:grpSpPr>
          <a:xfrm>
            <a:off x="8297910" y="1608487"/>
            <a:ext cx="201212" cy="168702"/>
            <a:chOff x="8297910" y="1608487"/>
            <a:chExt cx="201212" cy="168702"/>
          </a:xfrm>
        </p:grpSpPr>
        <p:sp>
          <p:nvSpPr>
            <p:cNvPr id="199" name="Google Shape;199;p16"/>
            <p:cNvSpPr/>
            <p:nvPr/>
          </p:nvSpPr>
          <p:spPr>
            <a:xfrm>
              <a:off x="8297910" y="1725348"/>
              <a:ext cx="201212" cy="51841"/>
            </a:xfrm>
            <a:custGeom>
              <a:avLst/>
              <a:gdLst/>
              <a:ahLst/>
              <a:cxnLst/>
              <a:rect l="l" t="t" r="r" b="b"/>
              <a:pathLst>
                <a:path w="229" h="59" extrusionOk="0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8378746" y="1725348"/>
              <a:ext cx="37782" cy="16694"/>
            </a:xfrm>
            <a:prstGeom prst="rect">
              <a:avLst/>
            </a:pr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8297910" y="1608487"/>
              <a:ext cx="201212" cy="106317"/>
            </a:xfrm>
            <a:custGeom>
              <a:avLst/>
              <a:gdLst/>
              <a:ahLst/>
              <a:cxnLst/>
              <a:rect l="l" t="t" r="r" b="b"/>
              <a:pathLst>
                <a:path w="229" h="121" extrusionOk="0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16"/>
          <p:cNvSpPr/>
          <p:nvPr/>
        </p:nvSpPr>
        <p:spPr>
          <a:xfrm>
            <a:off x="7361264" y="1822878"/>
            <a:ext cx="915558" cy="376064"/>
          </a:xfrm>
          <a:custGeom>
            <a:avLst/>
            <a:gdLst/>
            <a:ahLst/>
            <a:cxnLst/>
            <a:rect l="l" t="t" r="r" b="b"/>
            <a:pathLst>
              <a:path w="441" h="181" extrusionOk="0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6096000" y="2524924"/>
            <a:ext cx="1098319" cy="424391"/>
          </a:xfrm>
          <a:custGeom>
            <a:avLst/>
            <a:gdLst/>
            <a:ahLst/>
            <a:cxnLst/>
            <a:rect l="l" t="t" r="r" b="b"/>
            <a:pathLst>
              <a:path w="529" h="204" extrusionOk="0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7140721" y="2203336"/>
            <a:ext cx="182760" cy="184517"/>
          </a:xfrm>
          <a:custGeom>
            <a:avLst/>
            <a:gdLst/>
            <a:ahLst/>
            <a:cxnLst/>
            <a:rect l="l" t="t" r="r" b="b"/>
            <a:pathLst>
              <a:path w="88" h="89" extrusionOk="0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rgbClr val="6C79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9081670" y="4690810"/>
            <a:ext cx="1522709" cy="635268"/>
          </a:xfrm>
          <a:custGeom>
            <a:avLst/>
            <a:gdLst/>
            <a:ahLst/>
            <a:cxnLst/>
            <a:rect l="l" t="t" r="r" b="b"/>
            <a:pathLst>
              <a:path w="733" h="306" extrusionOk="0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6"/>
          <p:cNvGrpSpPr/>
          <p:nvPr/>
        </p:nvGrpSpPr>
        <p:grpSpPr>
          <a:xfrm>
            <a:off x="10496305" y="4420184"/>
            <a:ext cx="236358" cy="188911"/>
            <a:chOff x="10496305" y="4420184"/>
            <a:chExt cx="236358" cy="188911"/>
          </a:xfrm>
        </p:grpSpPr>
        <p:sp>
          <p:nvSpPr>
            <p:cNvPr id="207" name="Google Shape;207;p16"/>
            <p:cNvSpPr/>
            <p:nvPr/>
          </p:nvSpPr>
          <p:spPr>
            <a:xfrm>
              <a:off x="10496305" y="4420184"/>
              <a:ext cx="201212" cy="188911"/>
            </a:xfrm>
            <a:custGeom>
              <a:avLst/>
              <a:gdLst/>
              <a:ahLst/>
              <a:cxnLst/>
              <a:rect l="l" t="t" r="r" b="b"/>
              <a:pathLst>
                <a:path w="97" h="91" extrusionOk="0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10612287" y="4493113"/>
              <a:ext cx="120376" cy="101924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16"/>
          <p:cNvSpPr/>
          <p:nvPr/>
        </p:nvSpPr>
        <p:spPr>
          <a:xfrm>
            <a:off x="8905061" y="4508050"/>
            <a:ext cx="219664" cy="172217"/>
          </a:xfrm>
          <a:custGeom>
            <a:avLst/>
            <a:gdLst/>
            <a:ahLst/>
            <a:cxnLst/>
            <a:rect l="l" t="t" r="r" b="b"/>
            <a:pathLst>
              <a:path w="106" h="83" extrusionOk="0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rgbClr val="6C79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7632768" y="4782190"/>
            <a:ext cx="1280201" cy="488533"/>
          </a:xfrm>
          <a:custGeom>
            <a:avLst/>
            <a:gdLst/>
            <a:ahLst/>
            <a:cxnLst/>
            <a:rect l="l" t="t" r="r" b="b"/>
            <a:pathLst>
              <a:path w="616" h="235" extrusionOk="0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6"/>
          <p:cNvGrpSpPr/>
          <p:nvPr/>
        </p:nvGrpSpPr>
        <p:grpSpPr>
          <a:xfrm>
            <a:off x="8774141" y="586610"/>
            <a:ext cx="589578" cy="1020118"/>
            <a:chOff x="8774141" y="586610"/>
            <a:chExt cx="589578" cy="1020118"/>
          </a:xfrm>
        </p:grpSpPr>
        <p:sp>
          <p:nvSpPr>
            <p:cNvPr id="212" name="Google Shape;212;p16"/>
            <p:cNvSpPr/>
            <p:nvPr/>
          </p:nvSpPr>
          <p:spPr>
            <a:xfrm>
              <a:off x="8774141" y="586610"/>
              <a:ext cx="589578" cy="58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8969203" y="1008364"/>
              <a:ext cx="199454" cy="598364"/>
            </a:xfrm>
            <a:custGeom>
              <a:avLst/>
              <a:gdLst/>
              <a:ahLst/>
              <a:cxnLst/>
              <a:rect l="l" t="t" r="r" b="b"/>
              <a:pathLst>
                <a:path w="227" h="681" extrusionOk="0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8836526" y="650752"/>
              <a:ext cx="464808" cy="46305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 txBox="1"/>
            <p:nvPr/>
          </p:nvSpPr>
          <p:spPr>
            <a:xfrm>
              <a:off x="8846191" y="69318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16"/>
          <p:cNvGrpSpPr/>
          <p:nvPr/>
        </p:nvGrpSpPr>
        <p:grpSpPr>
          <a:xfrm>
            <a:off x="7699546" y="806274"/>
            <a:ext cx="803970" cy="1392669"/>
            <a:chOff x="7699546" y="806274"/>
            <a:chExt cx="803970" cy="1392669"/>
          </a:xfrm>
        </p:grpSpPr>
        <p:sp>
          <p:nvSpPr>
            <p:cNvPr id="217" name="Google Shape;217;p16"/>
            <p:cNvSpPr/>
            <p:nvPr/>
          </p:nvSpPr>
          <p:spPr>
            <a:xfrm>
              <a:off x="7965778" y="1380036"/>
              <a:ext cx="271504" cy="818907"/>
            </a:xfrm>
            <a:custGeom>
              <a:avLst/>
              <a:gdLst/>
              <a:ahLst/>
              <a:cxnLst/>
              <a:rect l="l" t="t" r="r" b="b"/>
              <a:pathLst>
                <a:path w="309" h="932" extrusionOk="0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7784775" y="891503"/>
              <a:ext cx="633511" cy="63439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 txBox="1"/>
            <p:nvPr/>
          </p:nvSpPr>
          <p:spPr>
            <a:xfrm>
              <a:off x="7832867" y="977865"/>
              <a:ext cx="5373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6"/>
          <p:cNvGrpSpPr/>
          <p:nvPr/>
        </p:nvGrpSpPr>
        <p:grpSpPr>
          <a:xfrm>
            <a:off x="6452734" y="1251752"/>
            <a:ext cx="980579" cy="1697563"/>
            <a:chOff x="6452734" y="1251752"/>
            <a:chExt cx="980579" cy="1697563"/>
          </a:xfrm>
        </p:grpSpPr>
        <p:sp>
          <p:nvSpPr>
            <p:cNvPr id="222" name="Google Shape;222;p16"/>
            <p:cNvSpPr/>
            <p:nvPr/>
          </p:nvSpPr>
          <p:spPr>
            <a:xfrm>
              <a:off x="6779594" y="1952041"/>
              <a:ext cx="329496" cy="997274"/>
            </a:xfrm>
            <a:custGeom>
              <a:avLst/>
              <a:gdLst/>
              <a:ahLst/>
              <a:cxnLst/>
              <a:rect l="l" t="t" r="r" b="b"/>
              <a:pathLst>
                <a:path w="375" h="1135" extrusionOk="0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6556415" y="1357191"/>
              <a:ext cx="773217" cy="77146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 txBox="1"/>
            <p:nvPr/>
          </p:nvSpPr>
          <p:spPr>
            <a:xfrm>
              <a:off x="6613078" y="1449654"/>
              <a:ext cx="6527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8092305" y="3319229"/>
            <a:ext cx="1128194" cy="1951494"/>
            <a:chOff x="8092305" y="3319229"/>
            <a:chExt cx="1128194" cy="1951494"/>
          </a:xfrm>
        </p:grpSpPr>
        <p:sp>
          <p:nvSpPr>
            <p:cNvPr id="227" name="Google Shape;227;p16"/>
            <p:cNvSpPr/>
            <p:nvPr/>
          </p:nvSpPr>
          <p:spPr>
            <a:xfrm>
              <a:off x="8466612" y="4123199"/>
              <a:ext cx="379579" cy="1147524"/>
            </a:xfrm>
            <a:custGeom>
              <a:avLst/>
              <a:gdLst/>
              <a:ahLst/>
              <a:cxnLst/>
              <a:rect l="l" t="t" r="r" b="b"/>
              <a:pathLst>
                <a:path w="432" h="1306" extrusionOk="0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8212680" y="3439605"/>
              <a:ext cx="887442" cy="887442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8299573" y="3562808"/>
              <a:ext cx="7136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9521877" y="2943164"/>
            <a:ext cx="1377731" cy="2382914"/>
            <a:chOff x="9521877" y="2943164"/>
            <a:chExt cx="1377731" cy="2382914"/>
          </a:xfrm>
        </p:grpSpPr>
        <p:sp>
          <p:nvSpPr>
            <p:cNvPr id="232" name="Google Shape;232;p16"/>
            <p:cNvSpPr/>
            <p:nvPr/>
          </p:nvSpPr>
          <p:spPr>
            <a:xfrm>
              <a:off x="9977020" y="3925501"/>
              <a:ext cx="464808" cy="1400577"/>
            </a:xfrm>
            <a:custGeom>
              <a:avLst/>
              <a:gdLst/>
              <a:ahLst/>
              <a:cxnLst/>
              <a:rect l="l" t="t" r="r" b="b"/>
              <a:pathLst>
                <a:path w="529" h="1594" extrusionOk="0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9666855" y="3088142"/>
              <a:ext cx="1085139" cy="108514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 txBox="1"/>
            <p:nvPr/>
          </p:nvSpPr>
          <p:spPr>
            <a:xfrm>
              <a:off x="9799459" y="3247443"/>
              <a:ext cx="829073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400" b="0" i="0" u="none" strike="noStrike" cap="non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16"/>
          <p:cNvGrpSpPr/>
          <p:nvPr/>
        </p:nvGrpSpPr>
        <p:grpSpPr>
          <a:xfrm>
            <a:off x="1811642" y="1907437"/>
            <a:ext cx="3502279" cy="650577"/>
            <a:chOff x="1811642" y="1907437"/>
            <a:chExt cx="3502279" cy="650577"/>
          </a:xfrm>
        </p:grpSpPr>
        <p:sp>
          <p:nvSpPr>
            <p:cNvPr id="237" name="Google Shape;237;p16"/>
            <p:cNvSpPr txBox="1"/>
            <p:nvPr/>
          </p:nvSpPr>
          <p:spPr>
            <a:xfrm>
              <a:off x="1811642" y="1907437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提供團體發布活動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38" name="Google Shape;238;p16"/>
            <p:cNvSpPr txBox="1"/>
            <p:nvPr/>
          </p:nvSpPr>
          <p:spPr>
            <a:xfrm>
              <a:off x="1811643" y="2170256"/>
              <a:ext cx="350227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例如:社團、學校、系學會</a:t>
              </a:r>
              <a:r>
                <a:rPr lang="zh-TW" sz="1600" i="0" u="none" strike="noStrike" cap="none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39" name="Google Shape;239;p16"/>
          <p:cNvGrpSpPr/>
          <p:nvPr/>
        </p:nvGrpSpPr>
        <p:grpSpPr>
          <a:xfrm>
            <a:off x="1811642" y="2764458"/>
            <a:ext cx="3502278" cy="946043"/>
            <a:chOff x="1811642" y="2764458"/>
            <a:chExt cx="3502278" cy="946043"/>
          </a:xfrm>
        </p:grpSpPr>
        <p:sp>
          <p:nvSpPr>
            <p:cNvPr id="240" name="Google Shape;240;p16"/>
            <p:cNvSpPr txBox="1"/>
            <p:nvPr/>
          </p:nvSpPr>
          <p:spPr>
            <a:xfrm>
              <a:off x="1811642" y="2764458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提供個人舉辦活動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1811642" y="3027277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活動內容不拘:運動競技類、旅遊類</a:t>
              </a:r>
              <a:r>
                <a:rPr lang="zh-TW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lang="en-US" altLang="zh-TW" sz="160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亦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可以延伸到團購、</a:t>
              </a:r>
              <a:r>
                <a:rPr lang="zh-TW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訂</a:t>
              </a:r>
              <a:r>
                <a:rPr lang="zh-TW" altLang="en-US" sz="1600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外賣</a:t>
              </a:r>
              <a:r>
                <a:rPr lang="zh-TW" altLang="en-US" sz="1600" dirty="0" smtClean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2" name="Google Shape;242;p16"/>
          <p:cNvGrpSpPr/>
          <p:nvPr/>
        </p:nvGrpSpPr>
        <p:grpSpPr>
          <a:xfrm>
            <a:off x="1811642" y="3621479"/>
            <a:ext cx="4321012" cy="946043"/>
            <a:chOff x="1811642" y="3621479"/>
            <a:chExt cx="4321012" cy="946043"/>
          </a:xfrm>
        </p:grpSpPr>
        <p:sp>
          <p:nvSpPr>
            <p:cNvPr id="243" name="Google Shape;243;p16"/>
            <p:cNvSpPr txBox="1"/>
            <p:nvPr/>
          </p:nvSpPr>
          <p:spPr>
            <a:xfrm>
              <a:off x="1811642" y="3621479"/>
              <a:ext cx="432101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</a:t>
              </a:r>
              <a:r>
                <a:rPr lang="zh-TW" altLang="en-US" sz="1800" b="1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</a:rPr>
                <a:t>活</a:t>
              </a:r>
              <a:r>
                <a:rPr lang="zh-TW" altLang="en-US" sz="1800" b="1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</a:rPr>
                <a:t>動</a:t>
              </a:r>
              <a:r>
                <a:rPr lang="zh-TW" sz="1800" b="1" i="0" u="none" strike="noStrike" cap="none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查詢</a:t>
              </a: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、</a:t>
              </a:r>
              <a:r>
                <a:rPr lang="zh-TW" sz="1800" b="1" i="0" u="none" strike="noStrike" cap="none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報名</a:t>
              </a:r>
              <a:r>
                <a:rPr lang="zh-TW" altLang="en-US" sz="1800" b="1" i="0" u="none" strike="noStrike" cap="none" dirty="0" smtClean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、交友、聊天室功能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4" name="Google Shape;244;p16"/>
            <p:cNvSpPr txBox="1"/>
            <p:nvPr/>
          </p:nvSpPr>
          <p:spPr>
            <a:xfrm>
              <a:off x="1811642" y="3884298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讓學生看到喜歡的活動就可以快速地</a:t>
              </a:r>
              <a:r>
                <a:rPr lang="zh-TW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報名</a:t>
              </a:r>
              <a:r>
                <a:rPr lang="zh-TW" altLang="en-US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，並且在</a:t>
              </a:r>
              <a:r>
                <a:rPr lang="en-US" altLang="zh-TW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APP</a:t>
              </a:r>
              <a:r>
                <a:rPr lang="zh-TW" altLang="en-US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上交友</a:t>
              </a:r>
              <a:r>
                <a:rPr lang="zh-TW" sz="1600" i="0" u="none" strike="noStrike" cap="none" dirty="0" smtClean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5" name="Google Shape;245;p16"/>
          <p:cNvGrpSpPr/>
          <p:nvPr/>
        </p:nvGrpSpPr>
        <p:grpSpPr>
          <a:xfrm>
            <a:off x="1811642" y="4478500"/>
            <a:ext cx="3502278" cy="946043"/>
            <a:chOff x="1811642" y="4478500"/>
            <a:chExt cx="3502278" cy="946043"/>
          </a:xfrm>
        </p:grpSpPr>
        <p:sp>
          <p:nvSpPr>
            <p:cNvPr id="246" name="Google Shape;246;p16"/>
            <p:cNvSpPr txBox="1"/>
            <p:nvPr/>
          </p:nvSpPr>
          <p:spPr>
            <a:xfrm>
              <a:off x="1811642" y="4478500"/>
              <a:ext cx="29546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提供主辦方篩選過濾報名者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7" name="Google Shape;247;p16"/>
            <p:cNvSpPr txBox="1"/>
            <p:nvPr/>
          </p:nvSpPr>
          <p:spPr>
            <a:xfrm>
              <a:off x="1811642" y="4741319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主辦方可以根據男女比例、三校生比例、限定科系去篩選。</a:t>
              </a:r>
              <a:endParaRPr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8" name="Google Shape;248;p16"/>
          <p:cNvGrpSpPr/>
          <p:nvPr/>
        </p:nvGrpSpPr>
        <p:grpSpPr>
          <a:xfrm>
            <a:off x="1811642" y="5335521"/>
            <a:ext cx="3502278" cy="946043"/>
            <a:chOff x="1811642" y="5335521"/>
            <a:chExt cx="3502278" cy="946043"/>
          </a:xfrm>
        </p:grpSpPr>
        <p:sp>
          <p:nvSpPr>
            <p:cNvPr id="249" name="Google Shape;249;p16"/>
            <p:cNvSpPr txBox="1"/>
            <p:nvPr/>
          </p:nvSpPr>
          <p:spPr>
            <a:xfrm>
              <a:off x="1811642" y="5335521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提供回饋系統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50" name="Google Shape;250;p16"/>
            <p:cNvSpPr txBox="1"/>
            <p:nvPr/>
          </p:nvSpPr>
          <p:spPr>
            <a:xfrm>
              <a:off x="1811642" y="5598340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活動方辦完活動後，會直接寄送活動回饋，且讓使用者評分</a:t>
              </a:r>
              <a:r>
                <a:rPr lang="zh-TW" sz="1600" i="0" u="none" strike="noStrike" cap="none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51" name="Google Shape;251;p16"/>
          <p:cNvGrpSpPr/>
          <p:nvPr/>
        </p:nvGrpSpPr>
        <p:grpSpPr>
          <a:xfrm>
            <a:off x="1360614" y="3562466"/>
            <a:ext cx="407582" cy="705600"/>
            <a:chOff x="6452734" y="1251752"/>
            <a:chExt cx="980579" cy="1697563"/>
          </a:xfrm>
        </p:grpSpPr>
        <p:sp>
          <p:nvSpPr>
            <p:cNvPr id="252" name="Google Shape;252;p16"/>
            <p:cNvSpPr/>
            <p:nvPr/>
          </p:nvSpPr>
          <p:spPr>
            <a:xfrm>
              <a:off x="6779594" y="1952041"/>
              <a:ext cx="329496" cy="997274"/>
            </a:xfrm>
            <a:custGeom>
              <a:avLst/>
              <a:gdLst/>
              <a:ahLst/>
              <a:cxnLst/>
              <a:rect l="l" t="t" r="r" b="b"/>
              <a:pathLst>
                <a:path w="375" h="1135" extrusionOk="0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6556416" y="1357191"/>
              <a:ext cx="773217" cy="77146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16"/>
          <p:cNvGrpSpPr/>
          <p:nvPr/>
        </p:nvGrpSpPr>
        <p:grpSpPr>
          <a:xfrm>
            <a:off x="1355492" y="4428846"/>
            <a:ext cx="407920" cy="705600"/>
            <a:chOff x="8092305" y="3319229"/>
            <a:chExt cx="1128194" cy="1951494"/>
          </a:xfrm>
        </p:grpSpPr>
        <p:sp>
          <p:nvSpPr>
            <p:cNvPr id="256" name="Google Shape;256;p16"/>
            <p:cNvSpPr/>
            <p:nvPr/>
          </p:nvSpPr>
          <p:spPr>
            <a:xfrm>
              <a:off x="8466612" y="4123199"/>
              <a:ext cx="379579" cy="1147524"/>
            </a:xfrm>
            <a:custGeom>
              <a:avLst/>
              <a:gdLst/>
              <a:ahLst/>
              <a:cxnLst/>
              <a:rect l="l" t="t" r="r" b="b"/>
              <a:pathLst>
                <a:path w="432" h="1306" extrusionOk="0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212680" y="3439605"/>
              <a:ext cx="887442" cy="887442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16"/>
          <p:cNvGrpSpPr/>
          <p:nvPr/>
        </p:nvGrpSpPr>
        <p:grpSpPr>
          <a:xfrm>
            <a:off x="1340897" y="5324029"/>
            <a:ext cx="407957" cy="705600"/>
            <a:chOff x="9521877" y="2943164"/>
            <a:chExt cx="1377731" cy="2382914"/>
          </a:xfrm>
        </p:grpSpPr>
        <p:sp>
          <p:nvSpPr>
            <p:cNvPr id="260" name="Google Shape;260;p16"/>
            <p:cNvSpPr/>
            <p:nvPr/>
          </p:nvSpPr>
          <p:spPr>
            <a:xfrm>
              <a:off x="9977020" y="3925501"/>
              <a:ext cx="464808" cy="1400577"/>
            </a:xfrm>
            <a:custGeom>
              <a:avLst/>
              <a:gdLst/>
              <a:ahLst/>
              <a:cxnLst/>
              <a:rect l="l" t="t" r="r" b="b"/>
              <a:pathLst>
                <a:path w="529" h="1594" extrusionOk="0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9666855" y="3088142"/>
              <a:ext cx="1085139" cy="108514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6"/>
            <p:cNvSpPr txBox="1"/>
            <p:nvPr/>
          </p:nvSpPr>
          <p:spPr>
            <a:xfrm>
              <a:off x="10121631" y="3247441"/>
              <a:ext cx="169404" cy="7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16"/>
          <p:cNvSpPr txBox="1"/>
          <p:nvPr/>
        </p:nvSpPr>
        <p:spPr>
          <a:xfrm>
            <a:off x="1362696" y="1870711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1363136" y="273634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1364559" y="360809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1363076" y="447891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1357351" y="5373728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c7232a69_0_16"/>
          <p:cNvSpPr txBox="1">
            <a:spLocks noGrp="1"/>
          </p:cNvSpPr>
          <p:nvPr>
            <p:ph type="title"/>
          </p:nvPr>
        </p:nvSpPr>
        <p:spPr>
          <a:xfrm>
            <a:off x="1080000" y="57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痛點二：專題論文調查時，找不到合適及足夠的問卷對象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2" name="Google Shape;282;g104c7232a69_0_16"/>
          <p:cNvSpPr txBox="1">
            <a:spLocks noGrp="1"/>
          </p:cNvSpPr>
          <p:nvPr>
            <p:ph type="body" idx="1"/>
          </p:nvPr>
        </p:nvSpPr>
        <p:spPr>
          <a:xfrm>
            <a:off x="1225974" y="1719000"/>
            <a:ext cx="7772400" cy="408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現有方法：</a:t>
            </a: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專題論文的調查對象通常是具備某種身分的目標族群，例如:學生、商科、年紀，但是目前我們碰到問卷發放處裡的方法通常是在FB、LINE裡群發，無法訪問到真正的目標族群。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17"/>
          <p:cNvCxnSpPr/>
          <p:nvPr/>
        </p:nvCxnSpPr>
        <p:spPr>
          <a:xfrm>
            <a:off x="4649231" y="5352112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8" name="Google Shape;288;p17"/>
          <p:cNvCxnSpPr/>
          <p:nvPr/>
        </p:nvCxnSpPr>
        <p:spPr>
          <a:xfrm>
            <a:off x="5279554" y="4236631"/>
            <a:ext cx="21600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9" name="Google Shape;289;p17"/>
          <p:cNvCxnSpPr/>
          <p:nvPr/>
        </p:nvCxnSpPr>
        <p:spPr>
          <a:xfrm>
            <a:off x="4748789" y="3140737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0" name="Google Shape;290;p17"/>
          <p:cNvCxnSpPr/>
          <p:nvPr/>
        </p:nvCxnSpPr>
        <p:spPr>
          <a:xfrm>
            <a:off x="4126803" y="1945073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1" name="Google Shape;291;p17"/>
          <p:cNvSpPr txBox="1"/>
          <p:nvPr/>
        </p:nvSpPr>
        <p:spPr>
          <a:xfrm>
            <a:off x="1149454" y="396000"/>
            <a:ext cx="8260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解決方法:</a:t>
            </a:r>
            <a:r>
              <a:rPr lang="zh-TW" sz="3600" b="1" dirty="0" smtClean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架設問卷</a:t>
            </a: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平台</a:t>
            </a:r>
            <a:endParaRPr sz="3600" b="1" i="0" u="none" strike="noStrike" cap="none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grpSp>
        <p:nvGrpSpPr>
          <p:cNvPr id="292" name="Google Shape;292;p17"/>
          <p:cNvGrpSpPr/>
          <p:nvPr/>
        </p:nvGrpSpPr>
        <p:grpSpPr>
          <a:xfrm>
            <a:off x="3947176" y="4883824"/>
            <a:ext cx="1192668" cy="1135509"/>
            <a:chOff x="6139503" y="4859013"/>
            <a:chExt cx="1192668" cy="1135509"/>
          </a:xfrm>
        </p:grpSpPr>
        <p:sp>
          <p:nvSpPr>
            <p:cNvPr id="293" name="Google Shape;293;p17"/>
            <p:cNvSpPr/>
            <p:nvPr/>
          </p:nvSpPr>
          <p:spPr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7"/>
            <p:cNvSpPr txBox="1"/>
            <p:nvPr/>
          </p:nvSpPr>
          <p:spPr>
            <a:xfrm>
              <a:off x="6420131" y="4859013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295" name="Google Shape;295;p17"/>
          <p:cNvGrpSpPr/>
          <p:nvPr/>
        </p:nvGrpSpPr>
        <p:grpSpPr>
          <a:xfrm>
            <a:off x="4227804" y="3740708"/>
            <a:ext cx="1192668" cy="1156073"/>
            <a:chOff x="6420131" y="3715897"/>
            <a:chExt cx="1192668" cy="1156073"/>
          </a:xfrm>
        </p:grpSpPr>
        <p:sp>
          <p:nvSpPr>
            <p:cNvPr id="296" name="Google Shape;296;p17"/>
            <p:cNvSpPr/>
            <p:nvPr/>
          </p:nvSpPr>
          <p:spPr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 txBox="1"/>
            <p:nvPr/>
          </p:nvSpPr>
          <p:spPr>
            <a:xfrm>
              <a:off x="6700154" y="3715897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grpSp>
        <p:nvGrpSpPr>
          <p:cNvPr id="298" name="Google Shape;298;p17"/>
          <p:cNvGrpSpPr/>
          <p:nvPr/>
        </p:nvGrpSpPr>
        <p:grpSpPr>
          <a:xfrm>
            <a:off x="3806863" y="2651676"/>
            <a:ext cx="1192668" cy="1122553"/>
            <a:chOff x="5999190" y="2626865"/>
            <a:chExt cx="1192668" cy="1122553"/>
          </a:xfrm>
        </p:grpSpPr>
        <p:sp>
          <p:nvSpPr>
            <p:cNvPr id="299" name="Google Shape;299;p17"/>
            <p:cNvSpPr/>
            <p:nvPr/>
          </p:nvSpPr>
          <p:spPr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6319130" y="2641309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grpSp>
        <p:nvGrpSpPr>
          <p:cNvPr id="301" name="Google Shape;301;p17"/>
          <p:cNvGrpSpPr/>
          <p:nvPr/>
        </p:nvGrpSpPr>
        <p:grpSpPr>
          <a:xfrm>
            <a:off x="3083803" y="1454481"/>
            <a:ext cx="1446128" cy="1396948"/>
            <a:chOff x="5276130" y="1429670"/>
            <a:chExt cx="1446128" cy="1396948"/>
          </a:xfrm>
        </p:grpSpPr>
        <p:sp>
          <p:nvSpPr>
            <p:cNvPr id="302" name="Google Shape;302;p17"/>
            <p:cNvSpPr/>
            <p:nvPr/>
          </p:nvSpPr>
          <p:spPr>
            <a:xfrm rot="-915851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5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7"/>
            <p:cNvSpPr txBox="1"/>
            <p:nvPr/>
          </p:nvSpPr>
          <p:spPr>
            <a:xfrm rot="-918759">
              <a:off x="5692174" y="1511902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304" name="Google Shape;304;p17"/>
          <p:cNvGrpSpPr/>
          <p:nvPr/>
        </p:nvGrpSpPr>
        <p:grpSpPr>
          <a:xfrm>
            <a:off x="1368337" y="2255516"/>
            <a:ext cx="2523983" cy="4198799"/>
            <a:chOff x="3560664" y="2230705"/>
            <a:chExt cx="2523983" cy="4198799"/>
          </a:xfrm>
        </p:grpSpPr>
        <p:sp>
          <p:nvSpPr>
            <p:cNvPr id="305" name="Google Shape;305;p17"/>
            <p:cNvSpPr/>
            <p:nvPr/>
          </p:nvSpPr>
          <p:spPr>
            <a:xfrm>
              <a:off x="3560664" y="6107180"/>
              <a:ext cx="1713938" cy="322324"/>
            </a:xfrm>
            <a:prstGeom prst="ellipse">
              <a:avLst/>
            </a:prstGeom>
            <a:gradFill>
              <a:gsLst>
                <a:gs pos="0">
                  <a:srgbClr val="171717">
                    <a:alpha val="7568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6" name="Google Shape;306;p17"/>
            <p:cNvGrpSpPr/>
            <p:nvPr/>
          </p:nvGrpSpPr>
          <p:grpSpPr>
            <a:xfrm>
              <a:off x="4158897" y="2230705"/>
              <a:ext cx="1925750" cy="3981365"/>
              <a:chOff x="1879938" y="2427657"/>
              <a:chExt cx="1925750" cy="3981365"/>
            </a:xfrm>
          </p:grpSpPr>
          <p:sp>
            <p:nvSpPr>
              <p:cNvPr id="307" name="Google Shape;307;p17"/>
              <p:cNvSpPr/>
              <p:nvPr/>
            </p:nvSpPr>
            <p:spPr>
              <a:xfrm rot="3296091" flipH="1">
                <a:off x="2526506" y="2275966"/>
                <a:ext cx="333375" cy="1627188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1879938" y="2427657"/>
                <a:ext cx="823038" cy="823069"/>
              </a:xfrm>
              <a:prstGeom prst="ellipse">
                <a:avLst/>
              </a:prstGeom>
              <a:solidFill>
                <a:srgbClr val="1B6D53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1954213" y="3305460"/>
                <a:ext cx="674687" cy="1408112"/>
              </a:xfrm>
              <a:prstGeom prst="roundRect">
                <a:avLst>
                  <a:gd name="adj" fmla="val 2987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1954213" y="4408772"/>
                <a:ext cx="373062" cy="2000250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 rot="-1147700">
                <a:off x="2325688" y="4429410"/>
                <a:ext cx="371475" cy="774700"/>
              </a:xfrm>
              <a:prstGeom prst="roundRect">
                <a:avLst>
                  <a:gd name="adj" fmla="val 40463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 rot="-7086254">
                <a:off x="2885282" y="2583941"/>
                <a:ext cx="350837" cy="1501775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2413000" y="4916772"/>
                <a:ext cx="373063" cy="1423988"/>
              </a:xfrm>
              <a:prstGeom prst="roundRect">
                <a:avLst>
                  <a:gd name="adj" fmla="val 42456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" name="Google Shape;314;p17"/>
          <p:cNvGrpSpPr/>
          <p:nvPr/>
        </p:nvGrpSpPr>
        <p:grpSpPr>
          <a:xfrm>
            <a:off x="5347697" y="1552161"/>
            <a:ext cx="900000" cy="900000"/>
            <a:chOff x="5385173" y="1917525"/>
            <a:chExt cx="1440000" cy="1440000"/>
          </a:xfrm>
        </p:grpSpPr>
        <p:sp>
          <p:nvSpPr>
            <p:cNvPr id="315" name="Google Shape;315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7"/>
          <p:cNvGrpSpPr/>
          <p:nvPr/>
        </p:nvGrpSpPr>
        <p:grpSpPr>
          <a:xfrm>
            <a:off x="6326866" y="4883824"/>
            <a:ext cx="899999" cy="900000"/>
            <a:chOff x="5385173" y="1917525"/>
            <a:chExt cx="1440000" cy="1440000"/>
          </a:xfrm>
        </p:grpSpPr>
        <p:sp>
          <p:nvSpPr>
            <p:cNvPr id="318" name="Google Shape;318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0" name="Google Shape;320;p17"/>
          <p:cNvGrpSpPr/>
          <p:nvPr/>
        </p:nvGrpSpPr>
        <p:grpSpPr>
          <a:xfrm>
            <a:off x="7226182" y="3784766"/>
            <a:ext cx="900000" cy="900000"/>
            <a:chOff x="5385173" y="1917525"/>
            <a:chExt cx="1440000" cy="1440000"/>
          </a:xfrm>
        </p:grpSpPr>
        <p:sp>
          <p:nvSpPr>
            <p:cNvPr id="321" name="Google Shape;321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3" name="Google Shape;323;p17"/>
          <p:cNvGrpSpPr/>
          <p:nvPr/>
        </p:nvGrpSpPr>
        <p:grpSpPr>
          <a:xfrm>
            <a:off x="6142461" y="2621269"/>
            <a:ext cx="900000" cy="900000"/>
            <a:chOff x="5385173" y="1917525"/>
            <a:chExt cx="1440000" cy="1440000"/>
          </a:xfrm>
        </p:grpSpPr>
        <p:sp>
          <p:nvSpPr>
            <p:cNvPr id="324" name="Google Shape;324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6" name="Google Shape;326;p17"/>
          <p:cNvGrpSpPr/>
          <p:nvPr/>
        </p:nvGrpSpPr>
        <p:grpSpPr>
          <a:xfrm>
            <a:off x="5549587" y="1749032"/>
            <a:ext cx="487503" cy="487503"/>
            <a:chOff x="-2771775" y="66675"/>
            <a:chExt cx="827087" cy="827088"/>
          </a:xfrm>
        </p:grpSpPr>
        <p:sp>
          <p:nvSpPr>
            <p:cNvPr id="327" name="Google Shape;327;p17"/>
            <p:cNvSpPr/>
            <p:nvPr/>
          </p:nvSpPr>
          <p:spPr>
            <a:xfrm>
              <a:off x="-2771775" y="66675"/>
              <a:ext cx="827087" cy="827088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-2538413" y="300038"/>
              <a:ext cx="360362" cy="360363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-2460625" y="374650"/>
              <a:ext cx="207962" cy="206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6557229" y="5165903"/>
            <a:ext cx="432364" cy="330459"/>
            <a:chOff x="5516563" y="84138"/>
            <a:chExt cx="1414463" cy="1081087"/>
          </a:xfrm>
        </p:grpSpPr>
        <p:sp>
          <p:nvSpPr>
            <p:cNvPr id="331" name="Google Shape;331;p17"/>
            <p:cNvSpPr/>
            <p:nvPr/>
          </p:nvSpPr>
          <p:spPr>
            <a:xfrm>
              <a:off x="5688013" y="249238"/>
              <a:ext cx="896938" cy="698500"/>
            </a:xfrm>
            <a:custGeom>
              <a:avLst/>
              <a:gdLst/>
              <a:ahLst/>
              <a:cxnLst/>
              <a:rect l="l" t="t" r="r" b="b"/>
              <a:pathLst>
                <a:path w="239" h="186" extrusionOk="0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5516563" y="84138"/>
              <a:ext cx="1414463" cy="1081087"/>
            </a:xfrm>
            <a:custGeom>
              <a:avLst/>
              <a:gdLst/>
              <a:ahLst/>
              <a:cxnLst/>
              <a:rect l="l" t="t" r="r" b="b"/>
              <a:pathLst>
                <a:path w="377" h="288" extrusionOk="0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6611938" y="301625"/>
              <a:ext cx="131763" cy="128587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6570663" y="860425"/>
              <a:ext cx="173038" cy="46037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6611938" y="733425"/>
              <a:ext cx="173038" cy="41275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6611938" y="601663"/>
              <a:ext cx="173038" cy="46037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5880100" y="422275"/>
              <a:ext cx="258763" cy="179387"/>
            </a:xfrm>
            <a:custGeom>
              <a:avLst/>
              <a:gdLst/>
              <a:ahLst/>
              <a:cxnLst/>
              <a:rect l="l" t="t" r="r" b="b"/>
              <a:pathLst>
                <a:path w="69" h="48" extrusionOk="0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38" name="Google Shape;338;p17"/>
          <p:cNvGrpSpPr/>
          <p:nvPr/>
        </p:nvGrpSpPr>
        <p:grpSpPr>
          <a:xfrm>
            <a:off x="7443316" y="4038743"/>
            <a:ext cx="447407" cy="385293"/>
            <a:chOff x="2727325" y="-39687"/>
            <a:chExt cx="1463675" cy="1260475"/>
          </a:xfrm>
        </p:grpSpPr>
        <p:sp>
          <p:nvSpPr>
            <p:cNvPr id="339" name="Google Shape;339;p17"/>
            <p:cNvSpPr/>
            <p:nvPr/>
          </p:nvSpPr>
          <p:spPr>
            <a:xfrm>
              <a:off x="2727325" y="-39687"/>
              <a:ext cx="1463675" cy="1260475"/>
            </a:xfrm>
            <a:custGeom>
              <a:avLst/>
              <a:gdLst/>
              <a:ahLst/>
              <a:cxnLst/>
              <a:rect l="l" t="t" r="r" b="b"/>
              <a:pathLst>
                <a:path w="390" h="336" extrusionOk="0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2982913" y="215900"/>
              <a:ext cx="206375" cy="201612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41" name="Google Shape;341;p17"/>
          <p:cNvSpPr/>
          <p:nvPr/>
        </p:nvSpPr>
        <p:spPr>
          <a:xfrm>
            <a:off x="6395280" y="2846414"/>
            <a:ext cx="423378" cy="412299"/>
          </a:xfrm>
          <a:custGeom>
            <a:avLst/>
            <a:gdLst/>
            <a:ahLst/>
            <a:cxnLst/>
            <a:rect l="l" t="t" r="r" b="b"/>
            <a:pathLst>
              <a:path w="226" h="220" extrusionOk="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2" name="Google Shape;342;p17"/>
          <p:cNvSpPr txBox="1"/>
          <p:nvPr/>
        </p:nvSpPr>
        <p:spPr>
          <a:xfrm>
            <a:off x="7329855" y="4938058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問卷資料庫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8108880" y="3687717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獎勵機制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7042461" y="2505491"/>
            <a:ext cx="17653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 smtClean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精準發放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5" name="Google Shape;345;p17"/>
          <p:cNvSpPr txBox="1"/>
          <p:nvPr/>
        </p:nvSpPr>
        <p:spPr>
          <a:xfrm>
            <a:off x="6343484" y="1388282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流量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6" name="Google Shape;346;p17"/>
          <p:cNvSpPr txBox="1"/>
          <p:nvPr/>
        </p:nvSpPr>
        <p:spPr>
          <a:xfrm>
            <a:off x="6405689" y="1686602"/>
            <a:ext cx="3536598" cy="57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引入活動平台的流量，讓更多人可以填寫問卷。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7183323" y="2841301"/>
            <a:ext cx="3536598" cy="57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提供發問卷者的功能</a:t>
            </a:r>
            <a:r>
              <a:rPr lang="zh-TW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r>
              <a:rPr lang="zh-TW" altLang="en-US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可以指定目標族群，直接發送給該客群。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8229172" y="4000241"/>
            <a:ext cx="3962828" cy="82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設定特定的積分，唯有填問卷可以獲得，積分可用於商家折扣、兌換商品。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發問卷者需要付費或付出積分。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7400977" y="5252036"/>
            <a:ext cx="4224966" cy="57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提供師生上架問卷，並且開放查詢以往</a:t>
            </a:r>
            <a:r>
              <a:rPr lang="zh-TW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使用</a:t>
            </a:r>
            <a:r>
              <a:rPr lang="zh-TW" altLang="en-US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者</a:t>
            </a:r>
            <a:r>
              <a:rPr lang="zh-TW" sz="1600" b="0" i="0" u="none" strike="noStrike" cap="none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的</a:t>
            </a: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市調(需當事者同意)。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50" name="Google Shape;350;p17"/>
          <p:cNvGrpSpPr/>
          <p:nvPr/>
        </p:nvGrpSpPr>
        <p:grpSpPr>
          <a:xfrm>
            <a:off x="5852698" y="6509082"/>
            <a:ext cx="479439" cy="218278"/>
            <a:chOff x="5174774" y="2569166"/>
            <a:chExt cx="532711" cy="242528"/>
          </a:xfrm>
        </p:grpSpPr>
        <p:grpSp>
          <p:nvGrpSpPr>
            <p:cNvPr id="351" name="Google Shape;351;p17"/>
            <p:cNvGrpSpPr/>
            <p:nvPr/>
          </p:nvGrpSpPr>
          <p:grpSpPr>
            <a:xfrm>
              <a:off x="5462685" y="2572354"/>
              <a:ext cx="244800" cy="239340"/>
              <a:chOff x="5462685" y="2572354"/>
              <a:chExt cx="244800" cy="239340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5462685" y="2572354"/>
                <a:ext cx="244800" cy="239340"/>
              </a:xfrm>
              <a:prstGeom prst="ellipse">
                <a:avLst/>
              </a:prstGeom>
              <a:noFill/>
              <a:ln w="19050" cap="rnd" cmpd="sng">
                <a:solidFill>
                  <a:srgbClr val="35A4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5547183" y="2623708"/>
                <a:ext cx="126000" cy="143998"/>
              </a:xfrm>
              <a:prstGeom prst="chevron">
                <a:avLst>
                  <a:gd name="adj" fmla="val 50000"/>
                </a:avLst>
              </a:prstGeom>
              <a:solidFill>
                <a:srgbClr val="53C76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17"/>
            <p:cNvGrpSpPr/>
            <p:nvPr/>
          </p:nvGrpSpPr>
          <p:grpSpPr>
            <a:xfrm rot="10800000">
              <a:off x="5174774" y="2569166"/>
              <a:ext cx="244800" cy="239339"/>
              <a:chOff x="5420353" y="2561777"/>
              <a:chExt cx="244800" cy="239339"/>
            </a:xfrm>
          </p:grpSpPr>
          <p:sp>
            <p:nvSpPr>
              <p:cNvPr id="355" name="Google Shape;355;p17"/>
              <p:cNvSpPr/>
              <p:nvPr/>
            </p:nvSpPr>
            <p:spPr>
              <a:xfrm>
                <a:off x="5420353" y="2561777"/>
                <a:ext cx="244800" cy="239339"/>
              </a:xfrm>
              <a:prstGeom prst="ellipse">
                <a:avLst/>
              </a:prstGeom>
              <a:noFill/>
              <a:ln w="19050" cap="rnd" cmpd="sng">
                <a:solidFill>
                  <a:srgbClr val="35A4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5490336" y="2602557"/>
                <a:ext cx="126000" cy="144000"/>
              </a:xfrm>
              <a:prstGeom prst="chevron">
                <a:avLst>
                  <a:gd name="adj" fmla="val 50000"/>
                </a:avLst>
              </a:prstGeom>
              <a:solidFill>
                <a:srgbClr val="53C76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8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9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C7EDCC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多面向">
  <a:themeElements>
    <a:clrScheme name="多面向">
      <a:dk1>
        <a:srgbClr val="000000"/>
      </a:dk1>
      <a:lt1>
        <a:srgbClr val="C7EDCC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2561</Words>
  <Application>Microsoft Office PowerPoint</Application>
  <PresentationFormat>寬螢幕</PresentationFormat>
  <Paragraphs>346</Paragraphs>
  <Slides>25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43" baseType="lpstr">
      <vt:lpstr>Libre Baskerville</vt:lpstr>
      <vt:lpstr>Calibri</vt:lpstr>
      <vt:lpstr>Century Gothic</vt:lpstr>
      <vt:lpstr>Arial</vt:lpstr>
      <vt:lpstr>Times New Roman</vt:lpstr>
      <vt:lpstr>新細明體</vt:lpstr>
      <vt:lpstr>Trebuchet MS</vt:lpstr>
      <vt:lpstr>Lato Black</vt:lpstr>
      <vt:lpstr>Arimo</vt:lpstr>
      <vt:lpstr>微軟正黑體</vt:lpstr>
      <vt:lpstr>Source Sans Pro</vt:lpstr>
      <vt:lpstr>新細明體</vt:lpstr>
      <vt:lpstr>Noto Sans Symbols</vt:lpstr>
      <vt:lpstr>微軟正黑體</vt:lpstr>
      <vt:lpstr>Lato</vt:lpstr>
      <vt:lpstr>Lato Light</vt:lpstr>
      <vt:lpstr>多面向</vt:lpstr>
      <vt:lpstr>1_多面向</vt:lpstr>
      <vt:lpstr>台灣大學系統-活動平台</vt:lpstr>
      <vt:lpstr>專題緣起1/2</vt:lpstr>
      <vt:lpstr>專題緣起2/2</vt:lpstr>
      <vt:lpstr>市場調查</vt:lpstr>
      <vt:lpstr>痛點一 三校學生，彼此交流機會不足。</vt:lpstr>
      <vt:lpstr>痛點一 三校學生，彼此交流機會不足。</vt:lpstr>
      <vt:lpstr>PowerPoint 簡報</vt:lpstr>
      <vt:lpstr>痛點二：專題論文調查時，找不到合適及足夠的問卷對象</vt:lpstr>
      <vt:lpstr>PowerPoint 簡報</vt:lpstr>
      <vt:lpstr>PowerPoint 簡報</vt:lpstr>
      <vt:lpstr>UI 展示</vt:lpstr>
      <vt:lpstr>PowerPoint 簡報</vt:lpstr>
      <vt:lpstr>PowerPoint 簡報</vt:lpstr>
      <vt:lpstr>時程發展</vt:lpstr>
      <vt:lpstr>PowerPoint 簡報</vt:lpstr>
      <vt:lpstr>系統架構圖</vt:lpstr>
      <vt:lpstr>PowerPoint 簡報</vt:lpstr>
      <vt:lpstr>PowerPoint 簡報</vt:lpstr>
      <vt:lpstr>PowerPoint 簡報</vt:lpstr>
      <vt:lpstr>PowerPoint 簡報</vt:lpstr>
      <vt:lpstr>市調-參與活動比例</vt:lpstr>
      <vt:lpstr>預估專案成效-滿足市場需求 (潛在活動上架數量、學生參與人次)</vt:lpstr>
      <vt:lpstr>市調-發佈問卷需求頻率</vt:lpstr>
      <vt:lpstr>預估專案成效-滿足潛在問卷數量需求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專題：台灣大學系統-活動平台 報告及討論會議 簡報</dc:title>
  <dc:creator>harry chen</dc:creator>
  <cp:lastModifiedBy>harry chen</cp:lastModifiedBy>
  <cp:revision>103</cp:revision>
  <dcterms:created xsi:type="dcterms:W3CDTF">2021-10-03T11:16:06Z</dcterms:created>
  <dcterms:modified xsi:type="dcterms:W3CDTF">2022-03-27T15:21:18Z</dcterms:modified>
</cp:coreProperties>
</file>